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6" r:id="rId5"/>
    <p:sldMasterId id="2147483808" r:id="rId6"/>
    <p:sldMasterId id="2147483842" r:id="rId7"/>
    <p:sldMasterId id="2147483880" r:id="rId8"/>
    <p:sldMasterId id="2147483898" r:id="rId9"/>
    <p:sldMasterId id="2147483910" r:id="rId10"/>
    <p:sldMasterId id="2147483922" r:id="rId11"/>
    <p:sldMasterId id="2147483941" r:id="rId12"/>
    <p:sldMasterId id="2147483973" r:id="rId13"/>
    <p:sldMasterId id="2147483991" r:id="rId14"/>
    <p:sldMasterId id="2147484006" r:id="rId15"/>
  </p:sldMasterIdLst>
  <p:notesMasterIdLst>
    <p:notesMasterId r:id="rId72"/>
  </p:notesMasterIdLst>
  <p:sldIdLst>
    <p:sldId id="256" r:id="rId16"/>
    <p:sldId id="556" r:id="rId17"/>
    <p:sldId id="682" r:id="rId18"/>
    <p:sldId id="606" r:id="rId19"/>
    <p:sldId id="607" r:id="rId20"/>
    <p:sldId id="608" r:id="rId21"/>
    <p:sldId id="609" r:id="rId22"/>
    <p:sldId id="689" r:id="rId23"/>
    <p:sldId id="611" r:id="rId24"/>
    <p:sldId id="662" r:id="rId25"/>
    <p:sldId id="612" r:id="rId26"/>
    <p:sldId id="613" r:id="rId27"/>
    <p:sldId id="692" r:id="rId28"/>
    <p:sldId id="614" r:id="rId29"/>
    <p:sldId id="691" r:id="rId30"/>
    <p:sldId id="693" r:id="rId31"/>
    <p:sldId id="707" r:id="rId32"/>
    <p:sldId id="695" r:id="rId33"/>
    <p:sldId id="696" r:id="rId34"/>
    <p:sldId id="697" r:id="rId35"/>
    <p:sldId id="686" r:id="rId36"/>
    <p:sldId id="687" r:id="rId37"/>
    <p:sldId id="624" r:id="rId38"/>
    <p:sldId id="620" r:id="rId39"/>
    <p:sldId id="688" r:id="rId40"/>
    <p:sldId id="622" r:id="rId41"/>
    <p:sldId id="623" r:id="rId42"/>
    <p:sldId id="651" r:id="rId43"/>
    <p:sldId id="628" r:id="rId44"/>
    <p:sldId id="698" r:id="rId45"/>
    <p:sldId id="699" r:id="rId46"/>
    <p:sldId id="700" r:id="rId47"/>
    <p:sldId id="701" r:id="rId48"/>
    <p:sldId id="702" r:id="rId49"/>
    <p:sldId id="703" r:id="rId50"/>
    <p:sldId id="704" r:id="rId51"/>
    <p:sldId id="705" r:id="rId52"/>
    <p:sldId id="706" r:id="rId53"/>
    <p:sldId id="669" r:id="rId54"/>
    <p:sldId id="670" r:id="rId55"/>
    <p:sldId id="671" r:id="rId56"/>
    <p:sldId id="672" r:id="rId57"/>
    <p:sldId id="634" r:id="rId58"/>
    <p:sldId id="635" r:id="rId59"/>
    <p:sldId id="680" r:id="rId60"/>
    <p:sldId id="653" r:id="rId61"/>
    <p:sldId id="708" r:id="rId62"/>
    <p:sldId id="709" r:id="rId63"/>
    <p:sldId id="659" r:id="rId64"/>
    <p:sldId id="676" r:id="rId65"/>
    <p:sldId id="710" r:id="rId66"/>
    <p:sldId id="664" r:id="rId67"/>
    <p:sldId id="684" r:id="rId68"/>
    <p:sldId id="605" r:id="rId69"/>
    <p:sldId id="495" r:id="rId70"/>
    <p:sldId id="454" r:id="rId7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2"/>
          </p14:sldIdLst>
        </p14:section>
        <p14:section name="Content" id="{31F9149E-C170-4E61-8C32-78FBFFDAEC9C}">
          <p14:sldIdLst>
            <p14:sldId id="606"/>
            <p14:sldId id="607"/>
            <p14:sldId id="608"/>
            <p14:sldId id="609"/>
            <p14:sldId id="689"/>
            <p14:sldId id="611"/>
            <p14:sldId id="662"/>
            <p14:sldId id="612"/>
            <p14:sldId id="613"/>
            <p14:sldId id="692"/>
            <p14:sldId id="614"/>
            <p14:sldId id="691"/>
            <p14:sldId id="693"/>
            <p14:sldId id="707"/>
            <p14:sldId id="695"/>
            <p14:sldId id="696"/>
            <p14:sldId id="697"/>
            <p14:sldId id="686"/>
            <p14:sldId id="687"/>
            <p14:sldId id="624"/>
            <p14:sldId id="620"/>
            <p14:sldId id="688"/>
            <p14:sldId id="622"/>
            <p14:sldId id="623"/>
            <p14:sldId id="651"/>
            <p14:sldId id="628"/>
            <p14:sldId id="698"/>
            <p14:sldId id="699"/>
            <p14:sldId id="700"/>
            <p14:sldId id="701"/>
            <p14:sldId id="702"/>
            <p14:sldId id="703"/>
            <p14:sldId id="704"/>
            <p14:sldId id="705"/>
            <p14:sldId id="706"/>
            <p14:sldId id="669"/>
            <p14:sldId id="670"/>
            <p14:sldId id="671"/>
            <p14:sldId id="672"/>
            <p14:sldId id="634"/>
            <p14:sldId id="635"/>
            <p14:sldId id="680"/>
            <p14:sldId id="653"/>
            <p14:sldId id="708"/>
            <p14:sldId id="709"/>
            <p14:sldId id="659"/>
            <p14:sldId id="676"/>
            <p14:sldId id="710"/>
            <p14:sldId id="664"/>
            <p14:sldId id="684"/>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62646" autoAdjust="0"/>
  </p:normalViewPr>
  <p:slideViewPr>
    <p:cSldViewPr snapToGrid="0">
      <p:cViewPr varScale="1">
        <p:scale>
          <a:sx n="71" d="100"/>
          <a:sy n="71" d="100"/>
        </p:scale>
        <p:origin x="1818"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3/29/2016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gb/documentation/articles/web-sites-staged-publish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C584BF-6945-4E60-B2A7-1638FF8EA8E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678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Pets vs Pack – cattle.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97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72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540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01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418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3/29/2016 11:43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98084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3/29/2016 11:43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14785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3/29/2016 11:43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172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7755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47281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49057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30733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43BF85-DEAC-4D4C-A6C6-9A66B90440A3}" type="slidenum">
              <a:rPr lang="en-CA" smtClean="0"/>
              <a:t>3</a:t>
            </a:fld>
            <a:endParaRPr lang="en-CA"/>
          </a:p>
        </p:txBody>
      </p:sp>
    </p:spTree>
    <p:extLst>
      <p:ext uri="{BB962C8B-B14F-4D97-AF65-F5344CB8AC3E}">
        <p14:creationId xmlns:p14="http://schemas.microsoft.com/office/powerpoint/2010/main" val="945421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Traffic Manager profiles created using the existing (non-ARM) Azure Service Management (ASM) API, tools and 'classic' portal are not available via ARM, and vice versa. Migration of profiles from ASM to ARM APIs is not currently supported, other than by deleting and re-creating the profile.</a:t>
            </a:r>
          </a:p>
          <a:p>
            <a:r>
              <a:rPr lang="en-US" dirty="0"/>
              <a:t>'Nested' Traffic Manager endpoints are supported via the ARM API, ARM PowerShell and ARM-mode Azure CLI. They are not currently supported in the Azure portal (which also uses the ARM API).</a:t>
            </a:r>
          </a:p>
          <a:p>
            <a:r>
              <a:rPr lang="en-US" dirty="0"/>
              <a:t>Traffic Manager endpoints of type '</a:t>
            </a:r>
            <a:r>
              <a:rPr lang="en-US" dirty="0" err="1"/>
              <a:t>AzureEndpoints</a:t>
            </a:r>
            <a:r>
              <a:rPr lang="en-US" dirty="0"/>
              <a:t>', when referencing a Web App, can only reference the default (production) </a:t>
            </a:r>
            <a:r>
              <a:rPr lang="en-US" dirty="0">
                <a:hlinkClick r:id="rId3"/>
              </a:rPr>
              <a:t>Web App slot</a:t>
            </a:r>
            <a:r>
              <a:rPr lang="en-US" dirty="0"/>
              <a:t>. Custom slots are not yet supported. As a workaround, custom slots can be configured using the '</a:t>
            </a:r>
            <a:r>
              <a:rPr lang="en-US" dirty="0" err="1"/>
              <a:t>ExternalEndpoints</a:t>
            </a:r>
            <a:r>
              <a:rPr lang="en-US" dirty="0"/>
              <a:t>' type. </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5" name="Footer Placeholder 4"/>
          <p:cNvSpPr>
            <a:spLocks noGrp="1"/>
          </p:cNvSpPr>
          <p:nvPr>
            <p:ph type="ftr" sz="quarter" idx="11"/>
          </p:nvPr>
        </p:nvSpPr>
        <p:spPr/>
        <p:txBody>
          <a:bodyPr/>
          <a:lstStyle/>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491AE8CF-25C5-47D8-B770-9703DC946C25}" type="datetime8">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3/29/2016 11:49 AM</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7" name="Slide Number Placeholder 6"/>
          <p:cNvSpPr>
            <a:spLocks noGrp="1"/>
          </p:cNvSpPr>
          <p:nvPr>
            <p:ph type="sldNum" sz="quarter" idx="13"/>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Tree>
    <p:extLst>
      <p:ext uri="{BB962C8B-B14F-4D97-AF65-F5344CB8AC3E}">
        <p14:creationId xmlns:p14="http://schemas.microsoft.com/office/powerpoint/2010/main" val="1918427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648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82254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13.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51910403"/>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5654877"/>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622066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4660196"/>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4912290"/>
      </p:ext>
    </p:extLst>
  </p:cSld>
  <p:clrMapOvr>
    <a:masterClrMapping/>
  </p:clrMapOvr>
  <p:transition>
    <p:fade/>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24098857"/>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243179949"/>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73175472"/>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86707620"/>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9646028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268664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97215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183163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761499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47515466"/>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4749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94115299"/>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01151757"/>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6205817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81764499"/>
      </p:ext>
    </p:extLst>
  </p:cSld>
  <p:clrMapOvr>
    <a:masterClrMapping/>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8068547"/>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93789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255491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668963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5943141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52118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110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979307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7379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065446545"/>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95747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5706110"/>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150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6411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793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85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607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6008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62979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519206"/>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0168258"/>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3592572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3651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955879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9146225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348008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3652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1450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4272878772"/>
      </p:ext>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997483396"/>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50101"/>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6890448"/>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880880439"/>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646046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457461"/>
      </p:ext>
    </p:extLst>
  </p:cSld>
  <p:clrMapOvr>
    <a:masterClrMapping/>
  </p:clrMapOvr>
  <p:transition>
    <p:fade/>
  </p:transition>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2463954744"/>
      </p:ext>
    </p:extLst>
  </p:cSld>
  <p:clrMapOvr>
    <a:masterClrMapping/>
  </p:clrMapOvr>
  <p:transition>
    <p:fade/>
  </p:transition>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483877853"/>
      </p:ext>
    </p:extLst>
  </p:cSld>
  <p:clrMapOvr>
    <a:masterClrMapping/>
  </p:clrMapOvr>
  <p:transition>
    <p:fade/>
  </p:transition>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595335504"/>
      </p:ext>
    </p:extLst>
  </p:cSld>
  <p:clrMapOvr>
    <a:masterClrMapping/>
  </p:clrMapOvr>
  <p:transition>
    <p:fade/>
  </p:transition>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117335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1865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2171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294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707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501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9894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9531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789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8444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9137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534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4297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1043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18377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0227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6097195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771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594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5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175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76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912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35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93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28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725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609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69211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6190977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58872757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91686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884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8711301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614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3055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19308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0199402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023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5340087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09260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586445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023699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3960768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9475935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322602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099198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07558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949480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848195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57179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335788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794969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26782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11578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5890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31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10302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27266884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805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96575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46113603"/>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65006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6615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055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034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1613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34658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22383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30422771"/>
      </p:ext>
    </p:extLst>
  </p:cSld>
  <p:clrMapOvr>
    <a:masterClrMapping/>
  </p:clrMapOvr>
  <p:transition spd="slow">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4949485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5836090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5931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460938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8856450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89846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1239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953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623338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7635003"/>
      </p:ext>
    </p:extLst>
  </p:cSld>
  <p:clrMapOvr>
    <a:masterClrMapping/>
  </p:clrMapOvr>
  <p:transition>
    <p:fade/>
  </p:transition>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586659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86444846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24151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569726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78833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070777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68539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125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1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423097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2629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59786452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47732829"/>
      </p:ext>
    </p:extLst>
  </p:cSld>
  <p:clrMapOvr>
    <a:masterClrMapping/>
  </p:clrMapOvr>
  <p:transition>
    <p:fade/>
  </p:transition>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5505284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9232415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3749094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41446448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044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923971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02406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58831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194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85186752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8195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1D0E5-0C8E-4FD0-804B-DEE43148CC8A}"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8283B-1C4C-4F03-8FB1-A43BAF653B6F}" type="slidenum">
              <a:rPr lang="en-US" smtClean="0"/>
              <a:t>‹#›</a:t>
            </a:fld>
            <a:endParaRPr lang="en-US"/>
          </a:p>
        </p:txBody>
      </p:sp>
    </p:spTree>
    <p:extLst>
      <p:ext uri="{BB962C8B-B14F-4D97-AF65-F5344CB8AC3E}">
        <p14:creationId xmlns:p14="http://schemas.microsoft.com/office/powerpoint/2010/main" val="132165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12243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0588989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394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599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54913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15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5745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1212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85490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9113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23658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5262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38296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700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6147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16854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7638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71658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79583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753208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886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658465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13748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4787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47744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201828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2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295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064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117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DDCC36-EAE9-439E-A2FA-C27510A9452D}" type="datetime1">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DA3C6C-05BD-49DB-AFF4-1147FA1DD5C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7944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17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236835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19379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8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170446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396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52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5031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889661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92271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814510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109908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35628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088201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1815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81827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063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17857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942938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58510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140896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32393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053701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873610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803905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5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201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614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4157841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543849"/>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373028073"/>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4455429"/>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92687125"/>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2869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0.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theme" Target="../theme/theme12.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0.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2.png"/><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1.png"/><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theme" Target="../theme/theme4.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5.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8.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10.pn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7.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image" Target="../media/image10.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0.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9" r:id="rId33"/>
    <p:sldLayoutId id="2147483841" r:id="rId34"/>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5972725"/>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32748821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1" r:id="rId9"/>
    <p:sldLayoutId id="2147484002" r:id="rId10"/>
    <p:sldLayoutId id="2147484003" r:id="rId11"/>
    <p:sldLayoutId id="2147484004" r:id="rId12"/>
    <p:sldLayoutId id="2147484005"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25603339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8157811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8358179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7" r:id="rId28"/>
    <p:sldLayoutId id="2147483838" r:id="rId29"/>
    <p:sldLayoutId id="214748384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7877732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46131252"/>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18665255"/>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92818068"/>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1035416"/>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246336772"/>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2.xml"/><Relationship Id="rId1" Type="http://schemas.openxmlformats.org/officeDocument/2006/relationships/slideLayout" Target="../slideLayouts/slideLayout145.xml"/><Relationship Id="rId5" Type="http://schemas.openxmlformats.org/officeDocument/2006/relationships/image" Target="../media/image86.emf"/><Relationship Id="rId4" Type="http://schemas.openxmlformats.org/officeDocument/2006/relationships/image" Target="../media/image8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mailto:etiennet@imaginet.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6.xml"/></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24.xml"/><Relationship Id="rId1" Type="http://schemas.openxmlformats.org/officeDocument/2006/relationships/slideLayout" Target="../slideLayouts/slideLayout176.xml"/><Relationship Id="rId6" Type="http://schemas.openxmlformats.org/officeDocument/2006/relationships/image" Target="../media/image101.png"/><Relationship Id="rId11" Type="http://schemas.openxmlformats.org/officeDocument/2006/relationships/image" Target="../media/image104.png"/><Relationship Id="rId5" Type="http://schemas.openxmlformats.org/officeDocument/2006/relationships/image" Target="../media/image100.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32.xml"/><Relationship Id="rId1" Type="http://schemas.openxmlformats.org/officeDocument/2006/relationships/slideLayout" Target="../slideLayouts/slideLayout24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5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Azure/azure-quickstart-templates" TargetMode="Externa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 Type="http://schemas.openxmlformats.org/officeDocument/2006/relationships/notesSlide" Target="../notesSlides/notesSlide6.xml"/><Relationship Id="rId16"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19" Type="http://schemas.openxmlformats.org/officeDocument/2006/relationships/image" Target="../media/image53.png"/><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CA" dirty="0"/>
              <a:t>Etienne Tremblay </a:t>
            </a:r>
            <a:r>
              <a:rPr lang="en-US" dirty="0"/>
              <a:t>- MVP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New ways to create VMs</a:t>
            </a:r>
            <a:endParaRPr lang="en-US" dirty="0"/>
          </a:p>
        </p:txBody>
      </p:sp>
      <p:sp>
        <p:nvSpPr>
          <p:cNvPr id="3" name="Content Placeholder 2"/>
          <p:cNvSpPr>
            <a:spLocks noGrp="1"/>
          </p:cNvSpPr>
          <p:nvPr>
            <p:ph sz="quarter" idx="10"/>
          </p:nvPr>
        </p:nvSpPr>
        <p:spPr/>
        <p:txBody>
          <a:bodyPr/>
          <a:lstStyle/>
          <a:p>
            <a:r>
              <a:rPr lang="pt-BR" dirty="0"/>
              <a:t>Visual Studio – Resource Manager Templates</a:t>
            </a:r>
          </a:p>
          <a:p>
            <a:r>
              <a:rPr lang="pt-BR" dirty="0"/>
              <a:t>Azure Automation</a:t>
            </a:r>
          </a:p>
          <a:p>
            <a:r>
              <a:rPr lang="pt-BR" dirty="0"/>
              <a:t>Azure Website – Git Hub</a:t>
            </a:r>
            <a:endParaRPr lang="en-US" dirty="0"/>
          </a:p>
        </p:txBody>
      </p:sp>
    </p:spTree>
    <p:extLst>
      <p:ext uri="{BB962C8B-B14F-4D97-AF65-F5344CB8AC3E}">
        <p14:creationId xmlns:p14="http://schemas.microsoft.com/office/powerpoint/2010/main" val="187736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pic>
        <p:nvPicPr>
          <p:cNvPr id="3" name="Picture 2"/>
          <p:cNvPicPr>
            <a:picLocks noChangeAspect="1"/>
          </p:cNvPicPr>
          <p:nvPr/>
        </p:nvPicPr>
        <p:blipFill>
          <a:blip r:embed="rId20"/>
          <a:stretch>
            <a:fillRect/>
          </a:stretch>
        </p:blipFill>
        <p:spPr>
          <a:xfrm>
            <a:off x="1219200" y="2000250"/>
            <a:ext cx="9753600" cy="2857500"/>
          </a:xfrm>
          <a:prstGeom prst="rect">
            <a:avLst/>
          </a:prstGeom>
        </p:spPr>
      </p:pic>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
                                        </p:tgtEl>
                                        <p:attrNameLst>
                                          <p:attrName>style.visibility</p:attrName>
                                        </p:attrNameLst>
                                      </p:cBhvr>
                                      <p:to>
                                        <p:strVal val="visible"/>
                                      </p:to>
                                    </p:set>
                                    <p:anim calcmode="lin" valueType="num">
                                      <p:cBhvr>
                                        <p:cTn id="173" dur="500" fill="hold"/>
                                        <p:tgtEl>
                                          <p:spTgt spid="3"/>
                                        </p:tgtEl>
                                        <p:attrNameLst>
                                          <p:attrName>ppt_w</p:attrName>
                                        </p:attrNameLst>
                                      </p:cBhvr>
                                      <p:tavLst>
                                        <p:tav tm="0">
                                          <p:val>
                                            <p:fltVal val="0"/>
                                          </p:val>
                                        </p:tav>
                                        <p:tav tm="100000">
                                          <p:val>
                                            <p:strVal val="#ppt_w"/>
                                          </p:val>
                                        </p:tav>
                                      </p:tavLst>
                                    </p:anim>
                                    <p:anim calcmode="lin" valueType="num">
                                      <p:cBhvr>
                                        <p:cTn id="174" dur="500" fill="hold"/>
                                        <p:tgtEl>
                                          <p:spTgt spid="3"/>
                                        </p:tgtEl>
                                        <p:attrNameLst>
                                          <p:attrName>ppt_h</p:attrName>
                                        </p:attrNameLst>
                                      </p:cBhvr>
                                      <p:tavLst>
                                        <p:tav tm="0">
                                          <p:val>
                                            <p:fltVal val="0"/>
                                          </p:val>
                                        </p:tav>
                                        <p:tav tm="100000">
                                          <p:val>
                                            <p:strVal val="#ppt_h"/>
                                          </p:val>
                                        </p:tav>
                                      </p:tavLst>
                                    </p:anim>
                                    <p:animEffect transition="in" filter="fade">
                                      <p:cBhvr>
                                        <p:cTn id="1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&gt;80,000 IOPs</a:t>
              </a:r>
            </a:p>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marL="0" marR="0" lvl="0" indent="0" algn="ctr" defTabSz="93201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GPU-enabled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New generation</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lumMod val="50000"/>
                      </a:srgbClr>
                    </a:solidFill>
                    <a:effectLst/>
                    <a:uLnTx/>
                    <a:uFillTx/>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SSD Storage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marL="0" marR="0" lvl="0" indent="0" algn="ctr" defTabSz="914367" eaLnBrk="1" fontAlgn="auto" latinLnBrk="0" hangingPunct="1">
              <a:lnSpc>
                <a:spcPct val="90000"/>
              </a:lnSpc>
              <a:spcBef>
                <a:spcPts val="1200"/>
              </a:spcBef>
              <a:spcAft>
                <a:spcPts val="0"/>
              </a:spcAft>
              <a:buClr>
                <a:srgbClr val="FFFFFF"/>
              </a:buClr>
              <a:buSzTx/>
              <a:buFontTx/>
              <a:buNone/>
              <a:tabLst/>
              <a:defRPr/>
            </a:pP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Largest virtual machines</a:t>
            </a:r>
            <a:b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b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35% faster than D</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NVIDIA GPUs</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Remote visualization </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Most memory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84616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459" y="1069723"/>
            <a:ext cx="9875837" cy="642018"/>
          </a:xfrm>
        </p:spPr>
        <p:txBody>
          <a:bodyPr/>
          <a:lstStyle/>
          <a:p>
            <a:r>
              <a:rPr lang="en-US" dirty="0"/>
              <a:t>Multiple Tiers</a:t>
            </a:r>
          </a:p>
        </p:txBody>
      </p:sp>
      <p:graphicFrame>
        <p:nvGraphicFramePr>
          <p:cNvPr id="9" name="Table 8"/>
          <p:cNvGraphicFramePr>
            <a:graphicFrameLocks noGrp="1"/>
          </p:cNvGraphicFramePr>
          <p:nvPr>
            <p:extLst>
              <p:ext uri="{D42A27DB-BD31-4B8C-83A1-F6EECF244321}">
                <p14:modId xmlns:p14="http://schemas.microsoft.com/office/powerpoint/2010/main" val="3819797553"/>
              </p:ext>
            </p:extLst>
          </p:nvPr>
        </p:nvGraphicFramePr>
        <p:xfrm>
          <a:off x="274459" y="2204282"/>
          <a:ext cx="11697582" cy="4569177"/>
        </p:xfrm>
        <a:graphic>
          <a:graphicData uri="http://schemas.openxmlformats.org/drawingml/2006/table">
            <a:tbl>
              <a:tblPr/>
              <a:tblGrid>
                <a:gridCol w="2551532">
                  <a:extLst>
                    <a:ext uri="{9D8B030D-6E8A-4147-A177-3AD203B41FA5}">
                      <a16:colId xmlns:a16="http://schemas.microsoft.com/office/drawing/2014/main" val="4265993712"/>
                    </a:ext>
                  </a:extLst>
                </a:gridCol>
                <a:gridCol w="1418028">
                  <a:extLst>
                    <a:ext uri="{9D8B030D-6E8A-4147-A177-3AD203B41FA5}">
                      <a16:colId xmlns:a16="http://schemas.microsoft.com/office/drawing/2014/main" val="1984847167"/>
                    </a:ext>
                  </a:extLst>
                </a:gridCol>
                <a:gridCol w="881104">
                  <a:extLst>
                    <a:ext uri="{9D8B030D-6E8A-4147-A177-3AD203B41FA5}">
                      <a16:colId xmlns:a16="http://schemas.microsoft.com/office/drawing/2014/main" val="1827866419"/>
                    </a:ext>
                  </a:extLst>
                </a:gridCol>
                <a:gridCol w="881104">
                  <a:extLst>
                    <a:ext uri="{9D8B030D-6E8A-4147-A177-3AD203B41FA5}">
                      <a16:colId xmlns:a16="http://schemas.microsoft.com/office/drawing/2014/main" val="4226236709"/>
                    </a:ext>
                  </a:extLst>
                </a:gridCol>
                <a:gridCol w="1101382">
                  <a:extLst>
                    <a:ext uri="{9D8B030D-6E8A-4147-A177-3AD203B41FA5}">
                      <a16:colId xmlns:a16="http://schemas.microsoft.com/office/drawing/2014/main" val="3807465452"/>
                    </a:ext>
                  </a:extLst>
                </a:gridCol>
                <a:gridCol w="4864432">
                  <a:extLst>
                    <a:ext uri="{9D8B030D-6E8A-4147-A177-3AD203B41FA5}">
                      <a16:colId xmlns:a16="http://schemas.microsoft.com/office/drawing/2014/main" val="898718696"/>
                    </a:ext>
                  </a:extLst>
                </a:gridCol>
              </a:tblGrid>
              <a:tr h="382764">
                <a:tc>
                  <a:txBody>
                    <a:bodyPr/>
                    <a:lstStyle/>
                    <a:p>
                      <a:pPr algn="l" fontAlgn="b"/>
                      <a:r>
                        <a:rPr lang="en-US" sz="2000" b="1" i="0" u="none" strike="noStrike">
                          <a:solidFill>
                            <a:srgbClr val="FFFFFF"/>
                          </a:solidFill>
                          <a:effectLst/>
                          <a:latin typeface="Calibri" panose="020F0502020204030204" pitchFamily="34" charset="0"/>
                        </a:rPr>
                        <a:t>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Instance</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Cores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Ram</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Disks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dirty="0">
                          <a:solidFill>
                            <a:srgbClr val="FFFFFF"/>
                          </a:solidFill>
                          <a:effectLst/>
                          <a:latin typeface="Calibri" panose="020F0502020204030204" pitchFamily="34" charset="0"/>
                        </a:rPr>
                        <a:t>Features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extLst>
                  <a:ext uri="{0D108BD9-81ED-4DB2-BD59-A6C34878D82A}">
                    <a16:rowId xmlns:a16="http://schemas.microsoft.com/office/drawing/2014/main" val="2302431068"/>
                  </a:ext>
                </a:extLst>
              </a:tr>
              <a:tr h="765528">
                <a:tc>
                  <a:txBody>
                    <a:bodyPr/>
                    <a:lstStyle/>
                    <a:p>
                      <a:pPr algn="l" fontAlgn="b"/>
                      <a:r>
                        <a:rPr lang="en-US" sz="2000" b="0" i="0" u="none" strike="noStrike">
                          <a:solidFill>
                            <a:srgbClr val="000000"/>
                          </a:solidFill>
                          <a:effectLst/>
                          <a:latin typeface="Calibri" panose="020F0502020204030204" pitchFamily="34" charset="0"/>
                        </a:rPr>
                        <a:t>Basic</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A0-A4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0.75 to 14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20-40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Economy, No Auto Scaling, no Load balancing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226805366"/>
                  </a:ext>
                </a:extLst>
              </a:tr>
              <a:tr h="765528">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A0-A3</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0.75 to 7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20-285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842981952"/>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A4-A7</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14-56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135-605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2426301555"/>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A8-A9</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2000" b="0" i="0" u="none" strike="noStrike">
                          <a:solidFill>
                            <a:srgbClr val="000000"/>
                          </a:solidFill>
                          <a:effectLst/>
                          <a:latin typeface="Calibri" panose="020F0502020204030204" pitchFamily="34" charset="0"/>
                        </a:rPr>
                        <a:t>56,112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382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Infiniband, RDMA. Clustering, Video encoding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243441724"/>
                  </a:ext>
                </a:extLst>
              </a:tr>
              <a:tr h="568592">
                <a:tc>
                  <a:txBody>
                    <a:bodyPr/>
                    <a:lstStyle/>
                    <a:p>
                      <a:pPr algn="l" fontAlgn="b"/>
                      <a:r>
                        <a:rPr lang="en-US" sz="2000" b="0" i="0" u="none" strike="noStrike">
                          <a:solidFill>
                            <a:srgbClr val="000000"/>
                          </a:solidFill>
                          <a:effectLst/>
                          <a:latin typeface="Calibri" panose="020F0502020204030204" pitchFamily="34" charset="0"/>
                        </a:rPr>
                        <a:t>Optimized Compute (D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D1-D4, D11-D14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3.5 - 112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50-800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60% faster CPUs, more memory, and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069109304"/>
                  </a:ext>
                </a:extLst>
              </a:tr>
              <a:tr h="848515">
                <a:tc>
                  <a:txBody>
                    <a:bodyPr/>
                    <a:lstStyle/>
                    <a:p>
                      <a:pPr algn="l" fontAlgn="b"/>
                      <a:r>
                        <a:rPr lang="en-US" sz="2000" b="0" i="0" u="none" strike="noStrike" dirty="0">
                          <a:solidFill>
                            <a:srgbClr val="000000"/>
                          </a:solidFill>
                          <a:effectLst/>
                          <a:latin typeface="Calibri" panose="020F0502020204030204" pitchFamily="34" charset="0"/>
                        </a:rPr>
                        <a:t>Performance Optimized Compute (G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G1-G5</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28-448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384Gb-6.1Tb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dirty="0">
                          <a:solidFill>
                            <a:srgbClr val="000000"/>
                          </a:solidFill>
                          <a:effectLst/>
                          <a:latin typeface="Calibri" panose="020F0502020204030204" pitchFamily="34" charset="0"/>
                        </a:rPr>
                        <a:t>Unparalleled computational performance with latest CPUs, more memory, and more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37791179"/>
                  </a:ext>
                </a:extLst>
              </a:tr>
            </a:tbl>
          </a:graphicData>
        </a:graphic>
      </p:graphicFrame>
      <p:sp>
        <p:nvSpPr>
          <p:cNvPr id="10" name="Content Placeholder 9"/>
          <p:cNvSpPr>
            <a:spLocks noGrp="1"/>
          </p:cNvSpPr>
          <p:nvPr>
            <p:ph sz="quarter" idx="10"/>
          </p:nvPr>
        </p:nvSpPr>
        <p:spPr>
          <a:xfrm>
            <a:off x="161270" y="1711741"/>
            <a:ext cx="11614318" cy="4083112"/>
          </a:xfrm>
        </p:spPr>
        <p:txBody>
          <a:bodyPr/>
          <a:lstStyle/>
          <a:p>
            <a:endParaRPr lang="en-US" dirty="0"/>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Segoe UI" panose="020B0502040204020203" pitchFamily="34" charset="0"/>
              </a:rPr>
              <a:t>https://azure.microsoft.com/en-us/documentation/articles/virtual-machines-app-frameworks/</a:t>
            </a:r>
            <a:endParaRPr kumimoji="0" lang="en-US" sz="2133" b="0" i="0" u="none" strike="noStrike" kern="0" cap="none" spc="0" normalizeH="0" baseline="0" noProof="0" dirty="0">
              <a:ln>
                <a:noFill/>
              </a:ln>
              <a:solidFill>
                <a:prstClr val="black"/>
              </a:solidFill>
              <a:effectLst/>
              <a:uLnTx/>
              <a:uFillTx/>
              <a:latin typeface="Cambria"/>
            </a:endParaRPr>
          </a:p>
        </p:txBody>
      </p:sp>
    </p:spTree>
    <p:extLst>
      <p:ext uri="{BB962C8B-B14F-4D97-AF65-F5344CB8AC3E}">
        <p14:creationId xmlns:p14="http://schemas.microsoft.com/office/powerpoint/2010/main" val="356701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3512317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Virtual Machine Scale Sets?</a:t>
            </a:r>
          </a:p>
        </p:txBody>
      </p:sp>
      <p:grpSp>
        <p:nvGrpSpPr>
          <p:cNvPr id="72" name="Group 71"/>
          <p:cNvGrpSpPr/>
          <p:nvPr/>
        </p:nvGrpSpPr>
        <p:grpSpPr>
          <a:xfrm>
            <a:off x="7141274" y="2776767"/>
            <a:ext cx="4346548" cy="2296253"/>
            <a:chOff x="6901758" y="3708346"/>
            <a:chExt cx="4433705" cy="2342298"/>
          </a:xfrm>
        </p:grpSpPr>
        <p:grpSp>
          <p:nvGrpSpPr>
            <p:cNvPr id="73" name="Group 72"/>
            <p:cNvGrpSpPr/>
            <p:nvPr/>
          </p:nvGrpSpPr>
          <p:grpSpPr>
            <a:xfrm>
              <a:off x="6901758" y="3708346"/>
              <a:ext cx="4433705" cy="2342298"/>
              <a:chOff x="6901758" y="3708346"/>
              <a:chExt cx="4433705" cy="2342298"/>
            </a:xfrm>
          </p:grpSpPr>
          <p:sp>
            <p:nvSpPr>
              <p:cNvPr id="76" name="Rectangle 75"/>
              <p:cNvSpPr/>
              <p:nvPr/>
            </p:nvSpPr>
            <p:spPr bwMode="auto">
              <a:xfrm>
                <a:off x="6901758" y="3708346"/>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76"/>
              <p:cNvSpPr/>
              <p:nvPr/>
            </p:nvSpPr>
            <p:spPr bwMode="auto">
              <a:xfrm>
                <a:off x="9674629" y="4958096"/>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78" name="Rectangle 77"/>
              <p:cNvSpPr/>
              <p:nvPr/>
            </p:nvSpPr>
            <p:spPr bwMode="auto">
              <a:xfrm>
                <a:off x="7053399" y="4565093"/>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79" name="Rectangle 78"/>
              <p:cNvSpPr/>
              <p:nvPr/>
            </p:nvSpPr>
            <p:spPr bwMode="auto">
              <a:xfrm>
                <a:off x="7681628" y="4305711"/>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80" name="Rectangle 79"/>
              <p:cNvSpPr/>
              <p:nvPr/>
            </p:nvSpPr>
            <p:spPr bwMode="auto">
              <a:xfrm>
                <a:off x="7681628" y="463190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81" name="Elbow Connector 80"/>
              <p:cNvCxnSpPr>
                <a:stCxn id="76" idx="2"/>
                <a:endCxn id="77" idx="2"/>
              </p:cNvCxnSpPr>
              <p:nvPr/>
            </p:nvCxnSpPr>
            <p:spPr>
              <a:xfrm rot="16200000" flipH="1">
                <a:off x="8538069" y="4367810"/>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cxnSp>
          <p:nvCxnSpPr>
            <p:cNvPr id="74" name="Straight Arrow Connector 73"/>
            <p:cNvCxnSpPr/>
            <p:nvPr/>
          </p:nvCxnSpPr>
          <p:spPr>
            <a:xfrm flipV="1">
              <a:off x="7508323" y="4415734"/>
              <a:ext cx="173304" cy="216169"/>
            </a:xfrm>
            <a:prstGeom prst="straightConnector1">
              <a:avLst/>
            </a:prstGeom>
            <a:noFill/>
            <a:ln w="9525" cap="flat" cmpd="sng" algn="ctr">
              <a:solidFill>
                <a:srgbClr val="505050"/>
              </a:solidFill>
              <a:prstDash val="solid"/>
              <a:headEnd type="none"/>
              <a:tailEnd type="triangle"/>
            </a:ln>
            <a:effectLst/>
          </p:spPr>
        </p:cxnSp>
        <p:cxnSp>
          <p:nvCxnSpPr>
            <p:cNvPr id="75" name="Straight Arrow Connector 74"/>
            <p:cNvCxnSpPr>
              <a:stCxn id="78" idx="3"/>
              <a:endCxn id="80" idx="1"/>
            </p:cNvCxnSpPr>
            <p:nvPr/>
          </p:nvCxnSpPr>
          <p:spPr>
            <a:xfrm>
              <a:off x="7508323" y="4708539"/>
              <a:ext cx="173304" cy="33405"/>
            </a:xfrm>
            <a:prstGeom prst="straightConnector1">
              <a:avLst/>
            </a:prstGeom>
            <a:noFill/>
            <a:ln w="9525" cap="flat" cmpd="sng" algn="ctr">
              <a:solidFill>
                <a:srgbClr val="505050"/>
              </a:solidFill>
              <a:prstDash val="solid"/>
              <a:headEnd type="none"/>
              <a:tailEnd type="triangle"/>
            </a:ln>
            <a:effectLst/>
          </p:spPr>
        </p:cxnSp>
      </p:grpSp>
      <p:grpSp>
        <p:nvGrpSpPr>
          <p:cNvPr id="82" name="Group 81"/>
          <p:cNvGrpSpPr/>
          <p:nvPr/>
        </p:nvGrpSpPr>
        <p:grpSpPr>
          <a:xfrm>
            <a:off x="9859636" y="2630363"/>
            <a:ext cx="1628185" cy="1720262"/>
            <a:chOff x="9674629" y="3653326"/>
            <a:chExt cx="1660834" cy="1754757"/>
          </a:xfrm>
        </p:grpSpPr>
        <p:sp>
          <p:nvSpPr>
            <p:cNvPr id="83" name="Oval 82"/>
            <p:cNvSpPr/>
            <p:nvPr/>
          </p:nvSpPr>
          <p:spPr bwMode="auto">
            <a:xfrm>
              <a:off x="9674629" y="3653326"/>
              <a:ext cx="1660834" cy="1092548"/>
            </a:xfrm>
            <a:prstGeom prst="ellipse">
              <a:avLst/>
            </a:prstGeom>
            <a:solidFill>
              <a:srgbClr val="FCD11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Base</a:t>
              </a:r>
              <a:br>
                <a:rPr kumimoji="0" lang="en-US" sz="1372" b="0" i="0" u="none" strike="noStrike" kern="0" cap="none" spc="0" normalizeH="0" baseline="0" noProof="0" dirty="0">
                  <a:ln>
                    <a:noFill/>
                  </a:ln>
                  <a:solidFill>
                    <a:srgbClr val="505050"/>
                  </a:solidFill>
                  <a:effectLst/>
                  <a:uLnTx/>
                  <a:uFillTx/>
                  <a:latin typeface="Segoe UI"/>
                  <a:ea typeface="+mn-ea"/>
                  <a:cs typeface="+mn-cs"/>
                </a:rPr>
              </a:br>
              <a:r>
                <a:rPr kumimoji="0" lang="en-US" sz="1372" b="0" i="0" u="none" strike="noStrike" kern="0" cap="none" spc="0" normalizeH="0" baseline="0" noProof="0" dirty="0">
                  <a:ln>
                    <a:noFill/>
                  </a:ln>
                  <a:solidFill>
                    <a:srgbClr val="505050"/>
                  </a:solidFill>
                  <a:effectLst/>
                  <a:uLnTx/>
                  <a:uFillTx/>
                  <a:latin typeface="Segoe UI"/>
                  <a:ea typeface="+mn-ea"/>
                  <a:cs typeface="+mn-cs"/>
                </a:rPr>
                <a:t>OS Image</a:t>
              </a:r>
            </a:p>
          </p:txBody>
        </p:sp>
        <p:cxnSp>
          <p:nvCxnSpPr>
            <p:cNvPr id="84" name="Straight Arrow Connector 83"/>
            <p:cNvCxnSpPr>
              <a:stCxn id="83" idx="4"/>
            </p:cNvCxnSpPr>
            <p:nvPr/>
          </p:nvCxnSpPr>
          <p:spPr>
            <a:xfrm>
              <a:off x="10505046" y="4745874"/>
              <a:ext cx="115536" cy="662209"/>
            </a:xfrm>
            <a:prstGeom prst="straightConnector1">
              <a:avLst/>
            </a:prstGeom>
            <a:noFill/>
            <a:ln w="9525" cap="flat" cmpd="sng" algn="ctr">
              <a:solidFill>
                <a:srgbClr val="FFFFFF"/>
              </a:solidFill>
              <a:prstDash val="solid"/>
              <a:headEnd type="none"/>
              <a:tailEnd type="triangle"/>
            </a:ln>
            <a:effectLst/>
          </p:spPr>
        </p:cxnSp>
      </p:grpSp>
      <p:grpSp>
        <p:nvGrpSpPr>
          <p:cNvPr id="85" name="Group 84"/>
          <p:cNvGrpSpPr/>
          <p:nvPr/>
        </p:nvGrpSpPr>
        <p:grpSpPr>
          <a:xfrm>
            <a:off x="7254539" y="2900056"/>
            <a:ext cx="4346548" cy="2296253"/>
            <a:chOff x="7017294" y="3834107"/>
            <a:chExt cx="4433705" cy="2342298"/>
          </a:xfrm>
        </p:grpSpPr>
        <p:sp>
          <p:nvSpPr>
            <p:cNvPr id="86" name="Rectangle 85"/>
            <p:cNvSpPr/>
            <p:nvPr/>
          </p:nvSpPr>
          <p:spPr bwMode="auto">
            <a:xfrm>
              <a:off x="7017294" y="3834107"/>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Oval 86"/>
            <p:cNvSpPr/>
            <p:nvPr/>
          </p:nvSpPr>
          <p:spPr bwMode="auto">
            <a:xfrm>
              <a:off x="9790165" y="5083857"/>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88" name="Rectangle 87"/>
            <p:cNvSpPr/>
            <p:nvPr/>
          </p:nvSpPr>
          <p:spPr bwMode="auto">
            <a:xfrm>
              <a:off x="7168936" y="4690854"/>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89" name="Rectangle 88"/>
            <p:cNvSpPr/>
            <p:nvPr/>
          </p:nvSpPr>
          <p:spPr bwMode="auto">
            <a:xfrm>
              <a:off x="7797164" y="4431472"/>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0" name="Rectangle 89"/>
            <p:cNvSpPr/>
            <p:nvPr/>
          </p:nvSpPr>
          <p:spPr bwMode="auto">
            <a:xfrm>
              <a:off x="7797164" y="475766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91" name="Straight Arrow Connector 90"/>
            <p:cNvCxnSpPr/>
            <p:nvPr/>
          </p:nvCxnSpPr>
          <p:spPr>
            <a:xfrm flipV="1">
              <a:off x="7623860" y="4541495"/>
              <a:ext cx="173304" cy="216169"/>
            </a:xfrm>
            <a:prstGeom prst="straightConnector1">
              <a:avLst/>
            </a:prstGeom>
            <a:noFill/>
            <a:ln w="9525" cap="flat" cmpd="sng" algn="ctr">
              <a:solidFill>
                <a:srgbClr val="505050"/>
              </a:solidFill>
              <a:prstDash val="solid"/>
              <a:headEnd type="none"/>
              <a:tailEnd type="triangle"/>
            </a:ln>
            <a:effectLst/>
          </p:spPr>
        </p:cxnSp>
        <p:cxnSp>
          <p:nvCxnSpPr>
            <p:cNvPr id="92" name="Straight Arrow Connector 91"/>
            <p:cNvCxnSpPr>
              <a:stCxn id="88" idx="3"/>
              <a:endCxn id="90" idx="1"/>
            </p:cNvCxnSpPr>
            <p:nvPr/>
          </p:nvCxnSpPr>
          <p:spPr>
            <a:xfrm>
              <a:off x="7623860" y="4834300"/>
              <a:ext cx="173304" cy="33405"/>
            </a:xfrm>
            <a:prstGeom prst="straightConnector1">
              <a:avLst/>
            </a:prstGeom>
            <a:noFill/>
            <a:ln w="9525" cap="flat" cmpd="sng" algn="ctr">
              <a:solidFill>
                <a:srgbClr val="505050"/>
              </a:solidFill>
              <a:prstDash val="solid"/>
              <a:headEnd type="none"/>
              <a:tailEnd type="triangle"/>
            </a:ln>
            <a:effectLst/>
          </p:spPr>
        </p:cxnSp>
        <p:cxnSp>
          <p:nvCxnSpPr>
            <p:cNvPr id="93" name="Elbow Connector 92"/>
            <p:cNvCxnSpPr>
              <a:stCxn id="86" idx="2"/>
              <a:endCxn id="87" idx="2"/>
            </p:cNvCxnSpPr>
            <p:nvPr/>
          </p:nvCxnSpPr>
          <p:spPr>
            <a:xfrm rot="16200000" flipH="1">
              <a:off x="8653605" y="4493571"/>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94" name="Group 93"/>
          <p:cNvGrpSpPr/>
          <p:nvPr/>
        </p:nvGrpSpPr>
        <p:grpSpPr>
          <a:xfrm>
            <a:off x="7367805" y="3023344"/>
            <a:ext cx="4346547" cy="2296253"/>
            <a:chOff x="7132831" y="3959868"/>
            <a:chExt cx="4433704" cy="2342298"/>
          </a:xfrm>
        </p:grpSpPr>
        <p:sp>
          <p:nvSpPr>
            <p:cNvPr id="95" name="Rectangle 94"/>
            <p:cNvSpPr/>
            <p:nvPr/>
          </p:nvSpPr>
          <p:spPr bwMode="auto">
            <a:xfrm>
              <a:off x="7132831" y="3959868"/>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Oval 95"/>
            <p:cNvSpPr/>
            <p:nvPr/>
          </p:nvSpPr>
          <p:spPr bwMode="auto">
            <a:xfrm>
              <a:off x="9905701" y="5209618"/>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97" name="Rectangle 96"/>
            <p:cNvSpPr/>
            <p:nvPr/>
          </p:nvSpPr>
          <p:spPr bwMode="auto">
            <a:xfrm>
              <a:off x="7284472" y="4816615"/>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98" name="Rectangle 97"/>
            <p:cNvSpPr/>
            <p:nvPr/>
          </p:nvSpPr>
          <p:spPr bwMode="auto">
            <a:xfrm>
              <a:off x="7912700" y="455723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9" name="Rectangle 98"/>
            <p:cNvSpPr/>
            <p:nvPr/>
          </p:nvSpPr>
          <p:spPr bwMode="auto">
            <a:xfrm>
              <a:off x="7912700" y="4883425"/>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0" name="Straight Arrow Connector 99"/>
            <p:cNvCxnSpPr/>
            <p:nvPr/>
          </p:nvCxnSpPr>
          <p:spPr>
            <a:xfrm flipV="1">
              <a:off x="7739396" y="4667256"/>
              <a:ext cx="173304" cy="216169"/>
            </a:xfrm>
            <a:prstGeom prst="straightConnector1">
              <a:avLst/>
            </a:prstGeom>
            <a:noFill/>
            <a:ln w="9525" cap="flat" cmpd="sng" algn="ctr">
              <a:solidFill>
                <a:srgbClr val="505050"/>
              </a:solidFill>
              <a:prstDash val="solid"/>
              <a:headEnd type="none"/>
              <a:tailEnd type="triangle"/>
            </a:ln>
            <a:effectLst/>
          </p:spPr>
        </p:cxnSp>
        <p:cxnSp>
          <p:nvCxnSpPr>
            <p:cNvPr id="101" name="Straight Arrow Connector 100"/>
            <p:cNvCxnSpPr>
              <a:stCxn id="97" idx="3"/>
              <a:endCxn id="99" idx="1"/>
            </p:cNvCxnSpPr>
            <p:nvPr/>
          </p:nvCxnSpPr>
          <p:spPr>
            <a:xfrm>
              <a:off x="7739396" y="4960061"/>
              <a:ext cx="173304" cy="33405"/>
            </a:xfrm>
            <a:prstGeom prst="straightConnector1">
              <a:avLst/>
            </a:prstGeom>
            <a:noFill/>
            <a:ln w="9525" cap="flat" cmpd="sng" algn="ctr">
              <a:solidFill>
                <a:srgbClr val="505050"/>
              </a:solidFill>
              <a:prstDash val="solid"/>
              <a:headEnd type="none"/>
              <a:tailEnd type="triangle"/>
            </a:ln>
            <a:effectLst/>
          </p:spPr>
        </p:cxnSp>
        <p:cxnSp>
          <p:nvCxnSpPr>
            <p:cNvPr id="102" name="Elbow Connector 101"/>
            <p:cNvCxnSpPr>
              <a:stCxn id="95" idx="2"/>
              <a:endCxn id="96" idx="2"/>
            </p:cNvCxnSpPr>
            <p:nvPr/>
          </p:nvCxnSpPr>
          <p:spPr>
            <a:xfrm rot="16200000" flipH="1">
              <a:off x="8769142" y="4619332"/>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03" name="Group 102"/>
          <p:cNvGrpSpPr/>
          <p:nvPr/>
        </p:nvGrpSpPr>
        <p:grpSpPr>
          <a:xfrm>
            <a:off x="7481070" y="3146633"/>
            <a:ext cx="4346548" cy="2296253"/>
            <a:chOff x="7248367" y="4085629"/>
            <a:chExt cx="4433705" cy="2342298"/>
          </a:xfrm>
        </p:grpSpPr>
        <p:sp>
          <p:nvSpPr>
            <p:cNvPr id="104" name="Rectangle 103"/>
            <p:cNvSpPr/>
            <p:nvPr/>
          </p:nvSpPr>
          <p:spPr bwMode="auto">
            <a:xfrm>
              <a:off x="7248367" y="4085629"/>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Oval 104"/>
            <p:cNvSpPr/>
            <p:nvPr/>
          </p:nvSpPr>
          <p:spPr bwMode="auto">
            <a:xfrm>
              <a:off x="10021238" y="5335379"/>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106" name="Rectangle 105"/>
            <p:cNvSpPr/>
            <p:nvPr/>
          </p:nvSpPr>
          <p:spPr bwMode="auto">
            <a:xfrm>
              <a:off x="7400008" y="4942376"/>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07" name="Rectangle 106"/>
            <p:cNvSpPr/>
            <p:nvPr/>
          </p:nvSpPr>
          <p:spPr bwMode="auto">
            <a:xfrm>
              <a:off x="8028237" y="468299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08" name="Rectangle 107"/>
            <p:cNvSpPr/>
            <p:nvPr/>
          </p:nvSpPr>
          <p:spPr bwMode="auto">
            <a:xfrm>
              <a:off x="8028237" y="5009186"/>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9" name="Straight Arrow Connector 108"/>
            <p:cNvCxnSpPr/>
            <p:nvPr/>
          </p:nvCxnSpPr>
          <p:spPr>
            <a:xfrm flipV="1">
              <a:off x="7854932" y="4793017"/>
              <a:ext cx="173304" cy="216169"/>
            </a:xfrm>
            <a:prstGeom prst="straightConnector1">
              <a:avLst/>
            </a:prstGeom>
            <a:noFill/>
            <a:ln w="9525" cap="flat" cmpd="sng" algn="ctr">
              <a:solidFill>
                <a:srgbClr val="505050"/>
              </a:solidFill>
              <a:prstDash val="solid"/>
              <a:headEnd type="none"/>
              <a:tailEnd type="triangle"/>
            </a:ln>
            <a:effectLst/>
          </p:spPr>
        </p:cxnSp>
        <p:cxnSp>
          <p:nvCxnSpPr>
            <p:cNvPr id="110" name="Straight Arrow Connector 109"/>
            <p:cNvCxnSpPr>
              <a:stCxn id="106" idx="3"/>
              <a:endCxn id="108" idx="1"/>
            </p:cNvCxnSpPr>
            <p:nvPr/>
          </p:nvCxnSpPr>
          <p:spPr>
            <a:xfrm>
              <a:off x="7854932" y="5085822"/>
              <a:ext cx="173304" cy="33405"/>
            </a:xfrm>
            <a:prstGeom prst="straightConnector1">
              <a:avLst/>
            </a:prstGeom>
            <a:noFill/>
            <a:ln w="9525" cap="flat" cmpd="sng" algn="ctr">
              <a:solidFill>
                <a:srgbClr val="505050"/>
              </a:solidFill>
              <a:prstDash val="solid"/>
              <a:headEnd type="none"/>
              <a:tailEnd type="triangle"/>
            </a:ln>
            <a:effectLst/>
          </p:spPr>
        </p:cxnSp>
        <p:cxnSp>
          <p:nvCxnSpPr>
            <p:cNvPr id="111" name="Elbow Connector 110"/>
            <p:cNvCxnSpPr>
              <a:stCxn id="104" idx="2"/>
              <a:endCxn id="105" idx="2"/>
            </p:cNvCxnSpPr>
            <p:nvPr/>
          </p:nvCxnSpPr>
          <p:spPr>
            <a:xfrm rot="16200000" flipH="1">
              <a:off x="8884678" y="4745093"/>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12" name="Group 111"/>
          <p:cNvGrpSpPr/>
          <p:nvPr/>
        </p:nvGrpSpPr>
        <p:grpSpPr>
          <a:xfrm>
            <a:off x="7594335" y="3269922"/>
            <a:ext cx="4346548" cy="2296253"/>
            <a:chOff x="7363903" y="4211390"/>
            <a:chExt cx="4433705" cy="2342298"/>
          </a:xfrm>
        </p:grpSpPr>
        <p:sp>
          <p:nvSpPr>
            <p:cNvPr id="113" name="Rectangle 112"/>
            <p:cNvSpPr/>
            <p:nvPr/>
          </p:nvSpPr>
          <p:spPr bwMode="auto">
            <a:xfrm>
              <a:off x="7363903" y="4211390"/>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Virtual Machine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Oval 113"/>
            <p:cNvSpPr/>
            <p:nvPr/>
          </p:nvSpPr>
          <p:spPr bwMode="auto">
            <a:xfrm>
              <a:off x="10136774" y="5461140"/>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 Disk</a:t>
              </a:r>
            </a:p>
          </p:txBody>
        </p:sp>
        <p:sp>
          <p:nvSpPr>
            <p:cNvPr id="115" name="Rectangle 114"/>
            <p:cNvSpPr/>
            <p:nvPr/>
          </p:nvSpPr>
          <p:spPr bwMode="auto">
            <a:xfrm>
              <a:off x="7515545" y="5068137"/>
              <a:ext cx="454924" cy="286892"/>
            </a:xfrm>
            <a:prstGeom prst="rect">
              <a:avLst/>
            </a:prstGeom>
            <a:solidFill>
              <a:srgbClr val="0072C6">
                <a:lumMod val="60000"/>
                <a:lumOff val="4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16" name="Rectangle 115"/>
            <p:cNvSpPr/>
            <p:nvPr/>
          </p:nvSpPr>
          <p:spPr bwMode="auto">
            <a:xfrm>
              <a:off x="8143773" y="4808755"/>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17" name="Rectangle 116"/>
            <p:cNvSpPr/>
            <p:nvPr/>
          </p:nvSpPr>
          <p:spPr bwMode="auto">
            <a:xfrm>
              <a:off x="8143773" y="5134947"/>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18" name="Straight Arrow Connector 117"/>
            <p:cNvCxnSpPr/>
            <p:nvPr/>
          </p:nvCxnSpPr>
          <p:spPr>
            <a:xfrm flipV="1">
              <a:off x="7970469" y="4918778"/>
              <a:ext cx="173304" cy="216169"/>
            </a:xfrm>
            <a:prstGeom prst="straightConnector1">
              <a:avLst/>
            </a:prstGeom>
            <a:noFill/>
            <a:ln w="9525" cap="flat" cmpd="sng" algn="ctr">
              <a:solidFill>
                <a:srgbClr val="505050"/>
              </a:solidFill>
              <a:prstDash val="solid"/>
              <a:headEnd type="none"/>
              <a:tailEnd type="triangle"/>
            </a:ln>
            <a:effectLst/>
          </p:spPr>
        </p:cxnSp>
        <p:cxnSp>
          <p:nvCxnSpPr>
            <p:cNvPr id="119" name="Straight Arrow Connector 118"/>
            <p:cNvCxnSpPr>
              <a:stCxn id="115" idx="3"/>
              <a:endCxn id="117" idx="1"/>
            </p:cNvCxnSpPr>
            <p:nvPr/>
          </p:nvCxnSpPr>
          <p:spPr>
            <a:xfrm>
              <a:off x="7970469" y="5211583"/>
              <a:ext cx="173304" cy="33405"/>
            </a:xfrm>
            <a:prstGeom prst="straightConnector1">
              <a:avLst/>
            </a:prstGeom>
            <a:noFill/>
            <a:ln w="9525" cap="flat" cmpd="sng" algn="ctr">
              <a:solidFill>
                <a:srgbClr val="505050"/>
              </a:solidFill>
              <a:prstDash val="solid"/>
              <a:headEnd type="none"/>
              <a:tailEnd type="triangle"/>
            </a:ln>
            <a:effectLst/>
          </p:spPr>
        </p:cxnSp>
        <p:cxnSp>
          <p:nvCxnSpPr>
            <p:cNvPr id="120" name="Elbow Connector 119"/>
            <p:cNvCxnSpPr>
              <a:stCxn id="113" idx="2"/>
              <a:endCxn id="114" idx="2"/>
            </p:cNvCxnSpPr>
            <p:nvPr/>
          </p:nvCxnSpPr>
          <p:spPr>
            <a:xfrm rot="16200000" flipH="1">
              <a:off x="9000214" y="4870854"/>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sp>
        <p:nvSpPr>
          <p:cNvPr id="7" name="Text Placeholder 6"/>
          <p:cNvSpPr>
            <a:spLocks noGrp="1"/>
          </p:cNvSpPr>
          <p:nvPr>
            <p:ph type="body" sz="quarter" idx="10"/>
          </p:nvPr>
        </p:nvSpPr>
        <p:spPr>
          <a:xfrm>
            <a:off x="269240" y="1682353"/>
            <a:ext cx="8223453" cy="5093140"/>
          </a:xfrm>
        </p:spPr>
        <p:txBody>
          <a:bodyPr/>
          <a:lstStyle/>
          <a:p>
            <a:r>
              <a:rPr lang="en-US" sz="3137" dirty="0"/>
              <a:t>A way to deploy and manage VMs as a set</a:t>
            </a:r>
          </a:p>
          <a:p>
            <a:r>
              <a:rPr lang="en-US" sz="3137" dirty="0"/>
              <a:t>Integrated with Azure Autoscale</a:t>
            </a:r>
          </a:p>
          <a:p>
            <a:r>
              <a:rPr lang="en-US" sz="3137" dirty="0"/>
              <a:t>Integrated with Azure Load Balancer</a:t>
            </a:r>
          </a:p>
          <a:p>
            <a:r>
              <a:rPr lang="en-US" sz="3137" dirty="0"/>
              <a:t>An Azure Compute resource </a:t>
            </a:r>
            <a:r>
              <a:rPr lang="en-US" sz="2353" dirty="0">
                <a:solidFill>
                  <a:srgbClr val="FFFF00"/>
                </a:solidFill>
              </a:rPr>
              <a:t>Microsoft.Compute/</a:t>
            </a:r>
            <a:r>
              <a:rPr lang="en-US" sz="2353" dirty="0" err="1">
                <a:solidFill>
                  <a:srgbClr val="FFFF00"/>
                </a:solidFill>
              </a:rPr>
              <a:t>virtualMachineScaleSets</a:t>
            </a:r>
            <a:endParaRPr lang="en-US" sz="2353" dirty="0">
              <a:solidFill>
                <a:srgbClr val="FFFF00"/>
              </a:solidFill>
            </a:endParaRPr>
          </a:p>
          <a:p>
            <a:r>
              <a:rPr lang="en-US" sz="3137" dirty="0"/>
              <a:t>A scalable compute platform</a:t>
            </a:r>
          </a:p>
          <a:p>
            <a:r>
              <a:rPr lang="en-US" sz="3137" dirty="0"/>
              <a:t>A </a:t>
            </a:r>
            <a:r>
              <a:rPr lang="en-US" sz="3137" dirty="0">
                <a:solidFill>
                  <a:srgbClr val="FFFF00"/>
                </a:solidFill>
              </a:rPr>
              <a:t>platform independent </a:t>
            </a:r>
            <a:r>
              <a:rPr lang="en-US" sz="3137" dirty="0"/>
              <a:t>infrastructure for PaaS</a:t>
            </a:r>
          </a:p>
          <a:p>
            <a:endParaRPr lang="en-US" sz="3137" dirty="0"/>
          </a:p>
          <a:p>
            <a:endParaRPr lang="en-US" sz="3137" dirty="0"/>
          </a:p>
        </p:txBody>
      </p:sp>
    </p:spTree>
    <p:extLst>
      <p:ext uri="{BB962C8B-B14F-4D97-AF65-F5344CB8AC3E}">
        <p14:creationId xmlns:p14="http://schemas.microsoft.com/office/powerpoint/2010/main" val="414228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par>
                          <p:cTn id="25" fill="hold">
                            <p:stCondLst>
                              <p:cond delay="3500"/>
                            </p:stCondLst>
                            <p:childTnLst>
                              <p:par>
                                <p:cTn id="26" presetID="10" presetClass="entr" presetSubtype="0" fill="hold" nodeType="afterEffect">
                                  <p:stCondLst>
                                    <p:cond delay="5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131874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2092050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07717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Managing VMs using the Azure portal</a:t>
            </a:r>
            <a:endParaRPr lang="en-CA" sz="4800" dirty="0"/>
          </a:p>
        </p:txBody>
      </p:sp>
      <p:sp>
        <p:nvSpPr>
          <p:cNvPr id="3" name="Content Placeholder 2"/>
          <p:cNvSpPr>
            <a:spLocks noGrp="1"/>
          </p:cNvSpPr>
          <p:nvPr>
            <p:ph sz="quarter" idx="10"/>
          </p:nvPr>
        </p:nvSpPr>
        <p:spPr/>
        <p:txBody>
          <a:bodyPr/>
          <a:lstStyle/>
          <a:p>
            <a:r>
              <a:rPr lang="en-CA" dirty="0"/>
              <a:t>http://portal.azure.com</a:t>
            </a:r>
          </a:p>
        </p:txBody>
      </p:sp>
    </p:spTree>
    <p:extLst>
      <p:ext uri="{BB962C8B-B14F-4D97-AF65-F5344CB8AC3E}">
        <p14:creationId xmlns:p14="http://schemas.microsoft.com/office/powerpoint/2010/main" val="35376259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Managing VMs using the Azure PowerShell</a:t>
            </a:r>
            <a:endParaRPr lang="en-CA" sz="4400" dirty="0"/>
          </a:p>
        </p:txBody>
      </p:sp>
      <p:sp>
        <p:nvSpPr>
          <p:cNvPr id="3" name="Content Placeholder 2"/>
          <p:cNvSpPr>
            <a:spLocks noGrp="1"/>
          </p:cNvSpPr>
          <p:nvPr>
            <p:ph sz="quarter" idx="10"/>
          </p:nvPr>
        </p:nvSpPr>
        <p:spPr/>
        <p:txBody>
          <a:bodyPr/>
          <a:lstStyle/>
          <a:p>
            <a:r>
              <a:rPr lang="en-US" dirty="0"/>
              <a:t># Create Virtual Machine</a:t>
            </a:r>
          </a:p>
          <a:p>
            <a:r>
              <a:rPr lang="en-US" dirty="0"/>
              <a:t>New-</a:t>
            </a:r>
            <a:r>
              <a:rPr lang="en-US" dirty="0" err="1"/>
              <a:t>AzureRmVM</a:t>
            </a:r>
            <a:r>
              <a:rPr lang="en-US" dirty="0"/>
              <a:t> -</a:t>
            </a:r>
            <a:r>
              <a:rPr lang="en-US" dirty="0" err="1"/>
              <a:t>ResourceGroupName</a:t>
            </a:r>
            <a:r>
              <a:rPr lang="en-US" dirty="0"/>
              <a:t> $</a:t>
            </a:r>
            <a:r>
              <a:rPr lang="en-US" dirty="0" err="1"/>
              <a:t>RGName</a:t>
            </a:r>
            <a:r>
              <a:rPr lang="en-US" dirty="0"/>
              <a:t> -Location $Location -VM $</a:t>
            </a:r>
            <a:r>
              <a:rPr lang="en-US" dirty="0" err="1"/>
              <a:t>AzureVM</a:t>
            </a:r>
            <a:r>
              <a:rPr lang="en-US" dirty="0"/>
              <a:t> </a:t>
            </a:r>
          </a:p>
          <a:p>
            <a:endParaRPr lang="en-US" dirty="0"/>
          </a:p>
        </p:txBody>
      </p:sp>
    </p:spTree>
    <p:extLst>
      <p:ext uri="{BB962C8B-B14F-4D97-AF65-F5344CB8AC3E}">
        <p14:creationId xmlns:p14="http://schemas.microsoft.com/office/powerpoint/2010/main" val="3844110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a:t>Installable components to customize VM instances</a:t>
            </a:r>
          </a:p>
          <a:p>
            <a:r>
              <a:rPr lang="en-US" sz="2800" dirty="0"/>
              <a:t>Enable various </a:t>
            </a:r>
            <a:r>
              <a:rPr lang="en-US" sz="2800" dirty="0" err="1"/>
              <a:t>DevOps</a:t>
            </a:r>
            <a:r>
              <a:rPr lang="en-US" sz="2800" dirty="0"/>
              <a:t>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Add an extension to a VM instance</a:t>
            </a:r>
            <a:endParaRPr lang="en-CA" sz="4400" dirty="0"/>
          </a:p>
        </p:txBody>
      </p:sp>
      <p:sp>
        <p:nvSpPr>
          <p:cNvPr id="3" name="Content Placeholder 2"/>
          <p:cNvSpPr>
            <a:spLocks noGrp="1"/>
          </p:cNvSpPr>
          <p:nvPr>
            <p:ph sz="quarter" idx="10"/>
          </p:nvPr>
        </p:nvSpPr>
        <p:spPr/>
        <p:txBody>
          <a:bodyPr/>
          <a:lstStyle/>
          <a:p>
            <a:r>
              <a:rPr lang="en-US" dirty="0"/>
              <a:t># Set new extension to the VM</a:t>
            </a:r>
          </a:p>
          <a:p>
            <a:r>
              <a:rPr lang="en-US" dirty="0"/>
              <a:t>Set-</a:t>
            </a:r>
            <a:r>
              <a:rPr lang="en-US" dirty="0" err="1"/>
              <a:t>AzureRmVMCustomScriptExtension</a:t>
            </a:r>
            <a:r>
              <a:rPr lang="en-US" dirty="0"/>
              <a:t> –</a:t>
            </a:r>
            <a:r>
              <a:rPr lang="en-US" dirty="0" err="1"/>
              <a:t>ResourceGroupName</a:t>
            </a:r>
            <a:r>
              <a:rPr lang="en-US" dirty="0"/>
              <a:t> $</a:t>
            </a:r>
            <a:r>
              <a:rPr lang="en-US" dirty="0" err="1"/>
              <a:t>RGName</a:t>
            </a:r>
            <a:r>
              <a:rPr lang="en-US" dirty="0"/>
              <a:t> –</a:t>
            </a:r>
            <a:r>
              <a:rPr lang="en-US" dirty="0" err="1"/>
              <a:t>VMName</a:t>
            </a:r>
            <a:r>
              <a:rPr lang="en-US" dirty="0"/>
              <a:t> $</a:t>
            </a:r>
            <a:r>
              <a:rPr lang="en-US" dirty="0" err="1"/>
              <a:t>VMName</a:t>
            </a:r>
            <a:r>
              <a:rPr lang="en-US" dirty="0"/>
              <a:t> -Name "HelloWorld" -Location $Location -</a:t>
            </a:r>
            <a:r>
              <a:rPr lang="en-US" dirty="0" err="1"/>
              <a:t>TypeHandlerVersion</a:t>
            </a:r>
            <a:r>
              <a:rPr lang="en-US" dirty="0"/>
              <a:t> "1.8" -</a:t>
            </a:r>
            <a:r>
              <a:rPr lang="en-US" dirty="0" err="1"/>
              <a:t>FileName</a:t>
            </a:r>
            <a:r>
              <a:rPr lang="en-US" dirty="0"/>
              <a:t> "HelloWorld.ps1" -</a:t>
            </a:r>
            <a:r>
              <a:rPr lang="en-US" dirty="0" err="1"/>
              <a:t>ContainerName</a:t>
            </a:r>
            <a:r>
              <a:rPr lang="en-US" dirty="0"/>
              <a:t> scripts -</a:t>
            </a:r>
            <a:r>
              <a:rPr lang="en-US" dirty="0" err="1"/>
              <a:t>StorageAccountName</a:t>
            </a:r>
            <a:r>
              <a:rPr lang="en-US" dirty="0"/>
              <a:t> $</a:t>
            </a:r>
            <a:r>
              <a:rPr lang="en-US" dirty="0" err="1"/>
              <a:t>SAName</a:t>
            </a:r>
            <a:r>
              <a:rPr lang="en-US" dirty="0"/>
              <a:t> -</a:t>
            </a:r>
            <a:r>
              <a:rPr lang="en-US" dirty="0" err="1"/>
              <a:t>StorageAccountKey</a:t>
            </a:r>
            <a:r>
              <a:rPr lang="en-US" dirty="0"/>
              <a:t> $SAkey1 -Run "HelloWorld.ps1"</a:t>
            </a:r>
          </a:p>
        </p:txBody>
      </p:sp>
    </p:spTree>
    <p:extLst>
      <p:ext uri="{BB962C8B-B14F-4D97-AF65-F5344CB8AC3E}">
        <p14:creationId xmlns:p14="http://schemas.microsoft.com/office/powerpoint/2010/main" val="8309792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a:solidFill>
                  <a:schemeClr val="tx1"/>
                </a:solidFill>
                <a:latin typeface="+mj-lt"/>
                <a:sym typeface="Wingdings" panose="05000000000000000000" pitchFamily="2" charset="2"/>
              </a:rPr>
              <a:t>Azure </a:t>
            </a:r>
            <a:r>
              <a:rPr lang="en-US" altLang="zh-CN" dirty="0">
                <a:solidFill>
                  <a:schemeClr val="tx1"/>
                </a:solidFill>
                <a:latin typeface="+mj-lt"/>
                <a:sym typeface="Wingdings" panose="05000000000000000000" pitchFamily="2" charset="2"/>
              </a:rPr>
              <a:t>Files</a:t>
            </a:r>
            <a:endParaRPr lang="en-US" sz="4000" dirty="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a:t>Azure Files </a:t>
            </a:r>
            <a:r>
              <a:rPr lang="en-US" sz="3600" dirty="0"/>
              <a:t>Scenarios</a:t>
            </a:r>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a:t>Share data across VMs and applications</a:t>
            </a:r>
          </a:p>
          <a:p>
            <a:pPr lvl="1">
              <a:lnSpc>
                <a:spcPct val="100000"/>
              </a:lnSpc>
              <a:buFont typeface="Arial" panose="020B0604020202020204" pitchFamily="34" charset="0"/>
              <a:buChar char="•"/>
            </a:pPr>
            <a:r>
              <a:rPr lang="en-US" sz="2400" dirty="0"/>
              <a:t>Multiple writers, multiple readers using standard file system semantics.</a:t>
            </a:r>
          </a:p>
          <a:p>
            <a:pPr>
              <a:lnSpc>
                <a:spcPct val="100000"/>
              </a:lnSpc>
              <a:buFont typeface="Arial" panose="020B0604020202020204" pitchFamily="34" charset="0"/>
              <a:buChar char="•"/>
            </a:pPr>
            <a:r>
              <a:rPr lang="en-US" sz="2400" dirty="0"/>
              <a:t>Share settings throughout services</a:t>
            </a:r>
          </a:p>
          <a:p>
            <a:pPr lvl="1">
              <a:lnSpc>
                <a:spcPct val="100000"/>
              </a:lnSpc>
              <a:buFont typeface="Arial" panose="020B0604020202020204" pitchFamily="34" charset="0"/>
              <a:buChar char="•"/>
            </a:pPr>
            <a:r>
              <a:rPr lang="en-US" sz="2400" dirty="0"/>
              <a:t>VMs can read settings and files from a common, shared location.  These can be updated externally via REST.</a:t>
            </a:r>
          </a:p>
          <a:p>
            <a:pPr>
              <a:lnSpc>
                <a:spcPct val="100000"/>
              </a:lnSpc>
              <a:buFont typeface="Arial" panose="020B0604020202020204" pitchFamily="34" charset="0"/>
              <a:buChar char="•"/>
            </a:pPr>
            <a:r>
              <a:rPr lang="en-US" sz="2400" dirty="0"/>
              <a:t>Dev/Test/Debug</a:t>
            </a:r>
          </a:p>
          <a:p>
            <a:pPr lvl="1">
              <a:lnSpc>
                <a:spcPct val="100000"/>
              </a:lnSpc>
              <a:buFont typeface="Arial" panose="020B0604020202020204" pitchFamily="34" charset="0"/>
              <a:buChar char="•"/>
            </a:pPr>
            <a:r>
              <a:rPr lang="en-US" sz="2400" dirty="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CA" dirty="0"/>
              <a:t>Etienne Tremblay</a:t>
            </a:r>
          </a:p>
        </p:txBody>
      </p:sp>
      <p:sp>
        <p:nvSpPr>
          <p:cNvPr id="6" name="Rectangle 5"/>
          <p:cNvSpPr/>
          <p:nvPr/>
        </p:nvSpPr>
        <p:spPr>
          <a:xfrm>
            <a:off x="3886200" y="1572881"/>
            <a:ext cx="7717497" cy="2492990"/>
          </a:xfrm>
          <a:prstGeom prst="rect">
            <a:avLst/>
          </a:prstGeom>
        </p:spPr>
        <p:txBody>
          <a:bodyPr wrap="square">
            <a:spAutoFit/>
          </a:bodyPr>
          <a:lstStyle/>
          <a:p>
            <a:pPr algn="just"/>
            <a:r>
              <a:rPr lang="en-US" sz="2400" dirty="0"/>
              <a:t>Etienne Tremblay</a:t>
            </a:r>
          </a:p>
          <a:p>
            <a:pPr algn="just"/>
            <a:endParaRPr lang="en-US" sz="2400" dirty="0"/>
          </a:p>
          <a:p>
            <a:pPr algn="just"/>
            <a:r>
              <a:rPr lang="en-US" dirty="0"/>
              <a:t>Twitter: @</a:t>
            </a:r>
            <a:r>
              <a:rPr lang="en-US" dirty="0" err="1"/>
              <a:t>tegaaa</a:t>
            </a:r>
            <a:endParaRPr lang="en-US" dirty="0"/>
          </a:p>
          <a:p>
            <a:pPr algn="just"/>
            <a:r>
              <a:rPr lang="en-US" dirty="0">
                <a:latin typeface="Calibri" charset="0"/>
              </a:rPr>
              <a:t>Email: </a:t>
            </a:r>
            <a:r>
              <a:rPr lang="en-US" dirty="0">
                <a:latin typeface="Calibri" charset="0"/>
                <a:hlinkClick r:id="rId3"/>
              </a:rPr>
              <a:t>etiennet@imaginet.com</a:t>
            </a:r>
            <a:endParaRPr lang="en-US" dirty="0">
              <a:latin typeface="Calibri" charset="0"/>
            </a:endParaRPr>
          </a:p>
          <a:p>
            <a:pPr algn="just"/>
            <a:endParaRPr lang="en-US" dirty="0">
              <a:latin typeface="Calibri" charset="0"/>
            </a:endParaRPr>
          </a:p>
          <a:p>
            <a:pPr algn="just"/>
            <a:r>
              <a:rPr lang="en-US" dirty="0">
                <a:latin typeface="Calibri" charset="0"/>
              </a:rPr>
              <a:t>ALM MVP</a:t>
            </a:r>
          </a:p>
          <a:p>
            <a:pPr algn="just"/>
            <a:r>
              <a:rPr lang="en-US" dirty="0">
                <a:latin typeface="Calibri" charset="0"/>
              </a:rPr>
              <a:t>ALM Chapter Leader </a:t>
            </a:r>
            <a:r>
              <a:rPr lang="en-US" dirty="0" err="1">
                <a:latin typeface="Calibri" charset="0"/>
              </a:rPr>
              <a:t>MSDevMtl</a:t>
            </a:r>
            <a:r>
              <a:rPr lang="en-US" dirty="0">
                <a:latin typeface="Calibri" charset="0"/>
              </a:rPr>
              <a:t> User group</a:t>
            </a:r>
          </a:p>
          <a:p>
            <a:pPr algn="just"/>
            <a:endParaRPr lang="en-CA" dirty="0">
              <a:latin typeface="Calibri"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717442"/>
            <a:ext cx="3048000" cy="123274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233" y="98795"/>
            <a:ext cx="2798007" cy="111920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631784"/>
            <a:ext cx="2476074" cy="2744515"/>
          </a:xfrm>
          <a:prstGeom prst="rect">
            <a:avLst/>
          </a:prstGeom>
        </p:spPr>
      </p:pic>
    </p:spTree>
    <p:extLst>
      <p:ext uri="{BB962C8B-B14F-4D97-AF65-F5344CB8AC3E}">
        <p14:creationId xmlns:p14="http://schemas.microsoft.com/office/powerpoint/2010/main" val="24864530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4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4115393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941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30771979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306844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Azure IaaS has run</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VMs since</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Many enterprises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and service providers</a:t>
              </a:r>
            </a:p>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run Linux as a guest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392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54" name="Rectangle 53"/>
          <p:cNvSpPr/>
          <p:nvPr/>
        </p:nvSpPr>
        <p:spPr>
          <a:xfrm>
            <a:off x="448214" y="3244508"/>
            <a:ext cx="943026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System Center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manages hundreds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of thousands of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System Center has managed Linux and</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25% of IaaS VMs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361435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6626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301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128178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3732" b="0" i="0" u="none" strike="noStrike" kern="1200" cap="none" spc="-75" normalizeH="0" baseline="0" noProof="0" dirty="0">
                    <a:ln>
                      <a:noFill/>
                    </a:ln>
                    <a:solidFill>
                      <a:schemeClr val="tx2">
                        <a:alpha val="99000"/>
                      </a:schemeClr>
                    </a:solidFill>
                    <a:effectLst/>
                    <a:uLnTx/>
                    <a:uFillTx/>
                    <a:latin typeface="+mn-lt"/>
                    <a:ea typeface="+mn-ea"/>
                    <a:cs typeface="+mn-cs"/>
                  </a:rPr>
                  <a:t>What’s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Compute Hardware failure (disk, CPU, memory)</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Datacenter failures - Network failure, power failure</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What is not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99.95% for multiple role instances</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4.38 hours of downtime per year</a:t>
                </a:r>
              </a:p>
            </p:txBody>
          </p:sp>
        </p:grpSp>
      </p:grpSp>
    </p:spTree>
    <p:extLst>
      <p:ext uri="{BB962C8B-B14F-4D97-AF65-F5344CB8AC3E}">
        <p14:creationId xmlns:p14="http://schemas.microsoft.com/office/powerpoint/2010/main" val="1809686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1403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11463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Network Scenarios</a:t>
            </a:r>
          </a:p>
        </p:txBody>
      </p:sp>
      <p:sp>
        <p:nvSpPr>
          <p:cNvPr id="3" name="Content Placeholder 2"/>
          <p:cNvSpPr>
            <a:spLocks noGrp="1"/>
          </p:cNvSpPr>
          <p:nvPr>
            <p:ph sz="quarter" idx="10"/>
          </p:nvPr>
        </p:nvSpPr>
        <p:spPr>
          <a:prstGeom prst="rect">
            <a:avLst/>
          </a:prstGeom>
        </p:spPr>
        <p:txBody>
          <a:bodyPr>
            <a:noAutofit/>
          </a:bodyPr>
          <a:lstStyle/>
          <a:p>
            <a:r>
              <a:rPr lang="en-US" sz="2800" dirty="0"/>
              <a:t>Hybrid Public/Private Cloud</a:t>
            </a:r>
          </a:p>
          <a:p>
            <a:pPr marL="457200" lvl="1" indent="0">
              <a:buNone/>
            </a:pPr>
            <a:r>
              <a:rPr lang="en-US" sz="2000" dirty="0"/>
              <a:t>Enterprise app </a:t>
            </a:r>
            <a:r>
              <a:rPr lang="en-US" sz="2000"/>
              <a:t>in Microsoft Azure</a:t>
            </a:r>
            <a:r>
              <a:rPr lang="en-US" altLang="zh-CN" sz="2000"/>
              <a:t> </a:t>
            </a:r>
            <a:r>
              <a:rPr lang="en-US" altLang="zh-CN" sz="2000" dirty="0"/>
              <a:t>requiring connectivity to </a:t>
            </a:r>
            <a:r>
              <a:rPr lang="en-US" altLang="zh-CN" sz="2000" dirty="0" err="1"/>
              <a:t>on-premise</a:t>
            </a:r>
            <a:r>
              <a:rPr lang="en-US" altLang="zh-CN" sz="2000" dirty="0"/>
              <a:t> resources</a:t>
            </a:r>
            <a:endParaRPr lang="en-US" sz="2000" dirty="0"/>
          </a:p>
          <a:p>
            <a:r>
              <a:rPr lang="en-US" sz="2800" dirty="0"/>
              <a:t>Enterprise Identity and Access Control</a:t>
            </a:r>
          </a:p>
          <a:p>
            <a:pPr marL="457200" lvl="1" indent="0">
              <a:buNone/>
            </a:pPr>
            <a:r>
              <a:rPr lang="en-US" sz="2000" dirty="0"/>
              <a:t>Manage identity and access control with </a:t>
            </a:r>
            <a:r>
              <a:rPr lang="en-US" sz="2000" dirty="0" err="1"/>
              <a:t>on-premise</a:t>
            </a:r>
            <a:r>
              <a:rPr lang="en-US" sz="2000" dirty="0"/>
              <a:t> resources (on-premises Active Directory)</a:t>
            </a:r>
          </a:p>
          <a:p>
            <a:r>
              <a:rPr lang="en-US" sz="2800" dirty="0"/>
              <a:t>Monitoring and Management</a:t>
            </a:r>
          </a:p>
          <a:p>
            <a:pPr marL="457200" lvl="1" indent="0">
              <a:buNone/>
            </a:pPr>
            <a:r>
              <a:rPr lang="en-US" sz="2000" dirty="0"/>
              <a:t>Remote monitoring and trouble-shooting of resources running in Azure</a:t>
            </a:r>
          </a:p>
          <a:p>
            <a:r>
              <a:rPr lang="en-US" sz="2800" dirty="0"/>
              <a:t>Advanced Connectivity Requirements</a:t>
            </a:r>
          </a:p>
          <a:p>
            <a:pPr marL="457200" lvl="1" indent="0">
              <a:buNone/>
            </a:pPr>
            <a:r>
              <a:rPr lang="en-US" sz="2000"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39812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r>
              <a:rPr lang="en-US" altLang="zh-CN" sz="3200" dirty="0"/>
              <a:t>Point-to-site</a:t>
            </a:r>
          </a:p>
          <a:p>
            <a:pPr marL="457200" lvl="1" indent="0">
              <a:buNone/>
            </a:pPr>
            <a:r>
              <a:rPr lang="en-US" altLang="zh-CN" sz="2000" dirty="0"/>
              <a:t>Create a secure connection via VPN to your virtual network</a:t>
            </a:r>
          </a:p>
          <a:p>
            <a:r>
              <a:rPr lang="en-US" altLang="zh-CN" sz="3200" dirty="0" err="1"/>
              <a:t>ExpressRoute</a:t>
            </a:r>
            <a:r>
              <a:rPr lang="en-US" altLang="zh-CN" sz="3200" baseline="30000" dirty="0" err="1"/>
              <a:t>TM</a:t>
            </a:r>
            <a:endParaRPr lang="en-US" altLang="zh-CN" sz="3200" baseline="30000" dirty="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082786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lvl="1"/>
            <a:r>
              <a:rPr lang="en-US" sz="2800" dirty="0"/>
              <a:t>Failover</a:t>
            </a:r>
          </a:p>
          <a:p>
            <a:pPr lvl="1"/>
            <a:r>
              <a:rPr lang="en-US" sz="2800" dirty="0"/>
              <a:t>Performance</a:t>
            </a:r>
          </a:p>
          <a:p>
            <a:pPr lvl="1"/>
            <a:r>
              <a:rPr lang="en-US" sz="2800" dirty="0"/>
              <a:t>Round-Robin</a:t>
            </a:r>
          </a:p>
          <a:p>
            <a:r>
              <a:rPr lang="en-US" sz="2800" dirty="0"/>
              <a:t>Geo distribution</a:t>
            </a:r>
          </a:p>
          <a:p>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a:xfrm>
            <a:off x="274391" y="1620253"/>
            <a:ext cx="6660799" cy="4780548"/>
          </a:xfrm>
        </p:spPr>
        <p:txBody>
          <a:bodyPr/>
          <a:lstStyle/>
          <a:p>
            <a:r>
              <a:rPr lang="en-US" dirty="0"/>
              <a:t>Access control List (ACL) rules that allow\deny network traffic to your VM instances in a Virtual Network.</a:t>
            </a:r>
          </a:p>
          <a:p>
            <a:r>
              <a:rPr lang="en-US" dirty="0"/>
              <a:t>Can be associated with either subnets or individual VM instances within that subnet</a:t>
            </a:r>
          </a:p>
        </p:txBody>
      </p:sp>
      <p:pic>
        <p:nvPicPr>
          <p:cNvPr id="5124" name="Picture 4" descr="https://acom.azurecomcdn.net/80C57D/cdn/mediahandler/docarticles/dpsmedia-prod/azure.microsoft.com/en-us/documentation/articles/virtual-networks-overview/20151223054713/figur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4" y="1524000"/>
            <a:ext cx="4327525" cy="49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14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RESOU</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CE G</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OUP</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23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ADFS</a:t>
              </a:r>
            </a:p>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This slide could use build/animation. It builds from top to bottom. Azure/</a:t>
            </a:r>
            <a:r>
              <a:rPr kumimoji="0" lang="en-US" sz="156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Commandline</a:t>
            </a: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all hit the API to interact with resource manager groups which in turn interact with the different rest points. The link </a:t>
            </a:r>
            <a:r>
              <a:rPr kumimoji="0" lang="en-US" sz="1567" b="0" i="0" u="none" strike="noStrike" kern="0" cap="none" spc="0" normalizeH="0" baseline="0" noProof="0" dirty="0">
                <a:ln>
                  <a:noFill/>
                </a:ln>
                <a:solidFill>
                  <a:prstClr val="white"/>
                </a:solidFill>
                <a:effectLst/>
                <a:uLnTx/>
                <a:uFillTx/>
              </a:rPr>
              <a:t>https://azure.microsoft.com/en-us/documentation/articles/virtual-machines-azure-resource-manager-architecture/</a:t>
            </a:r>
          </a:p>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mj-lt"/>
                <a:ea typeface="MS PGothic" pitchFamily="34" charset="-128"/>
                <a:cs typeface="+mn-cs"/>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Provider  </a:t>
            </a:r>
            <a:b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b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1218996" eaLnBrk="0" fontAlgn="base" latinLnBrk="0" hangingPunct="0">
                  <a:lnSpc>
                    <a:spcPct val="90000"/>
                  </a:lnSpc>
                  <a:spcBef>
                    <a:spcPct val="0"/>
                  </a:spcBef>
                  <a:spcAft>
                    <a:spcPct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Arial" pitchFamily="34" charset="0"/>
                  </a:rPr>
                  <a:t>    </a:t>
                </a:r>
                <a:r>
                  <a:rPr kumimoji="0" lang="en-US" sz="784" b="0" i="0" u="none" strike="noStrike" kern="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0" fontAlgn="base" latinLnBrk="0" hangingPunct="0">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22484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br>
                <a:rPr lang="en-US" altLang="en-US" sz="800" b="1" dirty="0">
                  <a:solidFill>
                    <a:srgbClr val="414042"/>
                  </a:solidFill>
                  <a:latin typeface="Segoe Pro Display Semibold" panose="020B0702040504020203" pitchFamily="34" charset="0"/>
                </a:rPr>
              </a:br>
              <a:r>
                <a:rPr lang="en-US" altLang="en-US" sz="800" b="1" dirty="0">
                  <a:solidFill>
                    <a:srgbClr val="414042"/>
                  </a:solidFill>
                  <a:latin typeface="Segoe Pro Display Semibold" panose="020B0702040504020203" pitchFamily="34" charset="0"/>
                </a:rPr>
                <a:t>VM (2x)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45581" y="1189494"/>
            <a:ext cx="5378548" cy="615522"/>
          </a:xfrm>
        </p:spPr>
        <p:txBody>
          <a:bodyPr/>
          <a:lstStyle/>
          <a:p>
            <a:pPr algn="ctr"/>
            <a:r>
              <a:rPr lang="en-US" u="sng" dirty="0"/>
              <a:t>Classic Model (v1)</a:t>
            </a:r>
          </a:p>
        </p:txBody>
      </p:sp>
      <p:sp>
        <p:nvSpPr>
          <p:cNvPr id="7" name="Text Placeholder 6"/>
          <p:cNvSpPr>
            <a:spLocks noGrp="1"/>
          </p:cNvSpPr>
          <p:nvPr>
            <p:ph type="body" sz="quarter" idx="11"/>
          </p:nvPr>
        </p:nvSpPr>
        <p:spPr>
          <a:xfrm>
            <a:off x="6094353" y="1189494"/>
            <a:ext cx="5378548" cy="615522"/>
          </a:xfrm>
        </p:spPr>
        <p:txBody>
          <a:bodyPr/>
          <a:lstStyle/>
          <a:p>
            <a:pPr algn="ctr"/>
            <a:r>
              <a:rPr lang="en-US" u="sng" dirty="0"/>
              <a:t>Resource Manager (V2)</a:t>
            </a:r>
          </a:p>
        </p:txBody>
      </p:sp>
      <p:grpSp>
        <p:nvGrpSpPr>
          <p:cNvPr id="4" name="Group 2"/>
          <p:cNvGrpSpPr/>
          <p:nvPr/>
        </p:nvGrpSpPr>
        <p:grpSpPr>
          <a:xfrm>
            <a:off x="500824"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Cloud Service </a:t>
              </a:r>
            </a:p>
          </p:txBody>
        </p:sp>
      </p:grpSp>
      <p:sp>
        <p:nvSpPr>
          <p:cNvPr id="12" name="Rounded Rectangle 11"/>
          <p:cNvSpPr/>
          <p:nvPr/>
        </p:nvSpPr>
        <p:spPr bwMode="auto">
          <a:xfrm>
            <a:off x="2963062"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Subnet-1</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ounded Rectangle 12"/>
          <p:cNvSpPr/>
          <p:nvPr/>
        </p:nvSpPr>
        <p:spPr bwMode="auto">
          <a:xfrm>
            <a:off x="568938"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a:endCxn id="13" idx="3"/>
          </p:cNvCxnSpPr>
          <p:nvPr/>
        </p:nvCxnSpPr>
        <p:spPr>
          <a:xfrm flipH="1">
            <a:off x="1764171"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590873"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111520"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0" name="Rounded Rectangle 29"/>
          <p:cNvSpPr/>
          <p:nvPr/>
        </p:nvSpPr>
        <p:spPr bwMode="auto">
          <a:xfrm>
            <a:off x="5496734"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Resource Group</a:t>
            </a:r>
          </a:p>
        </p:txBody>
      </p:sp>
      <p:sp>
        <p:nvSpPr>
          <p:cNvPr id="31" name="Rounded Rectangle 30"/>
          <p:cNvSpPr/>
          <p:nvPr/>
        </p:nvSpPr>
        <p:spPr bwMode="auto">
          <a:xfrm>
            <a:off x="6080035"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4" name="Rounded Rectangle 33"/>
          <p:cNvSpPr/>
          <p:nvPr/>
        </p:nvSpPr>
        <p:spPr bwMode="auto">
          <a:xfrm>
            <a:off x="7036846"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NIC</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7" name="Rounded Rectangle 36"/>
          <p:cNvSpPr/>
          <p:nvPr/>
        </p:nvSpPr>
        <p:spPr bwMode="auto">
          <a:xfrm>
            <a:off x="7993657"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ounded Rectangle 37"/>
          <p:cNvSpPr/>
          <p:nvPr/>
        </p:nvSpPr>
        <p:spPr bwMode="auto">
          <a:xfrm>
            <a:off x="3212738"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ounded Rectangle 42"/>
          <p:cNvSpPr/>
          <p:nvPr/>
        </p:nvSpPr>
        <p:spPr bwMode="auto">
          <a:xfrm>
            <a:off x="9907278"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7" name="Rectangle 76"/>
          <p:cNvSpPr/>
          <p:nvPr/>
        </p:nvSpPr>
        <p:spPr bwMode="auto">
          <a:xfrm>
            <a:off x="5646138"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err="1">
                <a:ln>
                  <a:noFill/>
                </a:ln>
                <a:gradFill>
                  <a:gsLst>
                    <a:gs pos="16814">
                      <a:srgbClr val="FFFFFF"/>
                    </a:gs>
                    <a:gs pos="46000">
                      <a:srgbClr val="FFFFFF"/>
                    </a:gs>
                  </a:gsLst>
                  <a:lin ang="5400000" scaled="0"/>
                </a:gradFill>
                <a:effectLst/>
                <a:uLnTx/>
                <a:uFillTx/>
                <a:latin typeface="Segoe UI"/>
                <a:ea typeface="+mn-ea"/>
                <a:cs typeface="+mn-cs"/>
              </a:rPr>
              <a:t>DependsOn</a:t>
            </a:r>
            <a:endPar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79" name="Straight Connector 78"/>
          <p:cNvCxnSpPr>
            <a:stCxn id="77" idx="0"/>
          </p:cNvCxnSpPr>
          <p:nvPr/>
        </p:nvCxnSpPr>
        <p:spPr>
          <a:xfrm flipH="1" flipV="1">
            <a:off x="6019649"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78387" y="3722920"/>
            <a:ext cx="1356716" cy="529914"/>
            <a:chOff x="6863164" y="3797076"/>
            <a:chExt cx="1383921" cy="540540"/>
          </a:xfrm>
        </p:grpSpPr>
        <p:cxnSp>
          <p:nvCxnSpPr>
            <p:cNvPr id="53" name="Curved Connector 52"/>
            <p:cNvCxnSpPr>
              <a:stCxn id="31" idx="2"/>
              <a:endCxn id="34" idx="2"/>
            </p:cNvCxnSpPr>
            <p:nvPr/>
          </p:nvCxnSpPr>
          <p:spPr>
            <a:xfrm rot="16200000" flipH="1">
              <a:off x="7344813"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19" name="Group 18"/>
          <p:cNvGrpSpPr/>
          <p:nvPr/>
        </p:nvGrpSpPr>
        <p:grpSpPr>
          <a:xfrm>
            <a:off x="7235198" y="3722921"/>
            <a:ext cx="1715269" cy="444782"/>
            <a:chOff x="7839161" y="3797076"/>
            <a:chExt cx="1749664" cy="453701"/>
          </a:xfrm>
        </p:grpSpPr>
        <p:cxnSp>
          <p:nvCxnSpPr>
            <p:cNvPr id="59" name="Curved Connector 58"/>
            <p:cNvCxnSpPr>
              <a:stCxn id="34" idx="2"/>
              <a:endCxn id="37" idx="2"/>
            </p:cNvCxnSpPr>
            <p:nvPr/>
          </p:nvCxnSpPr>
          <p:spPr>
            <a:xfrm rot="16200000" flipH="1">
              <a:off x="8320810"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2" name="Group 21"/>
          <p:cNvGrpSpPr/>
          <p:nvPr/>
        </p:nvGrpSpPr>
        <p:grpSpPr>
          <a:xfrm>
            <a:off x="7235198" y="2517189"/>
            <a:ext cx="2870433" cy="411856"/>
            <a:chOff x="7839161" y="2567167"/>
            <a:chExt cx="2927991" cy="420115"/>
          </a:xfrm>
        </p:grpSpPr>
        <p:cxnSp>
          <p:nvCxnSpPr>
            <p:cNvPr id="66" name="Curved Connector 65"/>
            <p:cNvCxnSpPr>
              <a:stCxn id="34" idx="0"/>
              <a:endCxn id="43" idx="0"/>
            </p:cNvCxnSpPr>
            <p:nvPr/>
          </p:nvCxnSpPr>
          <p:spPr>
            <a:xfrm rot="5400000" flipH="1" flipV="1">
              <a:off x="9296807"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 Pool (NICs)</a:t>
              </a:r>
            </a:p>
          </p:txBody>
        </p:sp>
      </p:grpSp>
      <p:sp>
        <p:nvSpPr>
          <p:cNvPr id="107" name="Rounded Rectangle 106"/>
          <p:cNvSpPr/>
          <p:nvPr/>
        </p:nvSpPr>
        <p:spPr bwMode="auto">
          <a:xfrm>
            <a:off x="10864090"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21" name="Group 20"/>
          <p:cNvGrpSpPr/>
          <p:nvPr/>
        </p:nvGrpSpPr>
        <p:grpSpPr>
          <a:xfrm>
            <a:off x="10105632" y="3722920"/>
            <a:ext cx="1367269" cy="562540"/>
            <a:chOff x="10767153" y="3797076"/>
            <a:chExt cx="1394686" cy="573820"/>
          </a:xfrm>
        </p:grpSpPr>
        <p:cxnSp>
          <p:nvCxnSpPr>
            <p:cNvPr id="111" name="Curved Connector 110"/>
            <p:cNvCxnSpPr>
              <a:stCxn id="43" idx="2"/>
              <a:endCxn id="107" idx="2"/>
            </p:cNvCxnSpPr>
            <p:nvPr/>
          </p:nvCxnSpPr>
          <p:spPr>
            <a:xfrm rot="16200000" flipH="1">
              <a:off x="11248802"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117" name="Straight Connector 116"/>
          <p:cNvCxnSpPr>
            <a:stCxn id="11" idx="3"/>
          </p:cNvCxnSpPr>
          <p:nvPr/>
        </p:nvCxnSpPr>
        <p:spPr>
          <a:xfrm flipV="1">
            <a:off x="3007946"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108444" y="4650207"/>
            <a:ext cx="1036927"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Network Security Group</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8950468"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VNet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a:t>
              </a:r>
            </a:p>
          </p:txBody>
        </p:sp>
      </p:grpSp>
      <p:grpSp>
        <p:nvGrpSpPr>
          <p:cNvPr id="14" name="Group 13"/>
          <p:cNvGrpSpPr/>
          <p:nvPr/>
        </p:nvGrpSpPr>
        <p:grpSpPr>
          <a:xfrm>
            <a:off x="5123224"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7" name="Rounded Rectangle 146"/>
            <p:cNvSpPr/>
            <p:nvPr/>
          </p:nvSpPr>
          <p:spPr bwMode="auto">
            <a:xfrm>
              <a:off x="5793943" y="3508945"/>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p>
          </p:txBody>
        </p:sp>
      </p:grpSp>
      <p:grpSp>
        <p:nvGrpSpPr>
          <p:cNvPr id="18" name="Group 17"/>
          <p:cNvGrpSpPr/>
          <p:nvPr/>
        </p:nvGrpSpPr>
        <p:grpSpPr>
          <a:xfrm>
            <a:off x="7228974" y="3729146"/>
            <a:ext cx="1063328" cy="921062"/>
            <a:chOff x="7832812" y="3803426"/>
            <a:chExt cx="1084650" cy="939531"/>
          </a:xfrm>
        </p:grpSpPr>
        <p:cxnSp>
          <p:nvCxnSpPr>
            <p:cNvPr id="149" name="Straight Arrow Connector 148"/>
            <p:cNvCxnSpPr>
              <a:stCxn id="34" idx="2"/>
              <a:endCxn id="142" idx="0"/>
            </p:cNvCxnSpPr>
            <p:nvPr/>
          </p:nvCxnSpPr>
          <p:spPr>
            <a:xfrm>
              <a:off x="7832812"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0" name="Group 19"/>
          <p:cNvGrpSpPr/>
          <p:nvPr/>
        </p:nvGrpSpPr>
        <p:grpSpPr>
          <a:xfrm>
            <a:off x="7228974" y="3440453"/>
            <a:ext cx="1910012" cy="1059611"/>
            <a:chOff x="7832812" y="3508945"/>
            <a:chExt cx="1948312" cy="1080858"/>
          </a:xfrm>
        </p:grpSpPr>
        <p:cxnSp>
          <p:nvCxnSpPr>
            <p:cNvPr id="62" name="Curved Connector 61"/>
            <p:cNvCxnSpPr>
              <a:stCxn id="34" idx="2"/>
              <a:endCxn id="144" idx="2"/>
            </p:cNvCxnSpPr>
            <p:nvPr/>
          </p:nvCxnSpPr>
          <p:spPr>
            <a:xfrm rot="5400000" flipH="1" flipV="1">
              <a:off x="8659727" y="2682030"/>
              <a:ext cx="294481" cy="1948312"/>
            </a:xfrm>
            <a:prstGeom prst="curvedConnector3">
              <a:avLst>
                <a:gd name="adj1" fmla="val -776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49" name="Straight Arrow Connector 48"/>
          <p:cNvCxnSpPr/>
          <p:nvPr/>
        </p:nvCxnSpPr>
        <p:spPr>
          <a:xfrm>
            <a:off x="5900125"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1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92208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Demo on GitHub</a:t>
            </a:r>
          </a:p>
        </p:txBody>
      </p:sp>
      <p:sp>
        <p:nvSpPr>
          <p:cNvPr id="3" name="Content Placeholder 2"/>
          <p:cNvSpPr>
            <a:spLocks noGrp="1"/>
          </p:cNvSpPr>
          <p:nvPr>
            <p:ph sz="quarter" idx="10"/>
          </p:nvPr>
        </p:nvSpPr>
        <p:spPr/>
        <p:txBody>
          <a:bodyPr/>
          <a:lstStyle/>
          <a:p>
            <a:r>
              <a:rPr lang="en-CA" dirty="0">
                <a:hlinkClick r:id="rId2"/>
              </a:rPr>
              <a:t>https://github.com/Azure/azure-quickstart-templates</a:t>
            </a:r>
            <a:endParaRPr lang="en-US" dirty="0"/>
          </a:p>
          <a:p>
            <a:r>
              <a:rPr lang="en-US" dirty="0"/>
              <a:t>A simple VM as code in GitHub</a:t>
            </a:r>
          </a:p>
          <a:p>
            <a:r>
              <a:rPr lang="en-US" dirty="0"/>
              <a:t>Deploy to Azure</a:t>
            </a:r>
          </a:p>
          <a:p>
            <a:r>
              <a:rPr lang="en-US" dirty="0"/>
              <a:t>Visualize</a:t>
            </a:r>
          </a:p>
        </p:txBody>
      </p:sp>
    </p:spTree>
    <p:extLst>
      <p:ext uri="{BB962C8B-B14F-4D97-AF65-F5344CB8AC3E}">
        <p14:creationId xmlns:p14="http://schemas.microsoft.com/office/powerpoint/2010/main" val="30011955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ARM Demo from Visual Studio</a:t>
            </a:r>
          </a:p>
        </p:txBody>
      </p:sp>
      <p:sp>
        <p:nvSpPr>
          <p:cNvPr id="3" name="Content Placeholder 2"/>
          <p:cNvSpPr>
            <a:spLocks noGrp="1"/>
          </p:cNvSpPr>
          <p:nvPr>
            <p:ph sz="quarter" idx="10"/>
          </p:nvPr>
        </p:nvSpPr>
        <p:spPr/>
        <p:txBody>
          <a:bodyPr/>
          <a:lstStyle/>
          <a:p>
            <a:r>
              <a:rPr lang="en-CA" dirty="0"/>
              <a:t>Visual Studio with the Azure SDK 2.8+</a:t>
            </a:r>
            <a:endParaRPr lang="en-US" dirty="0"/>
          </a:p>
          <a:p>
            <a:r>
              <a:rPr lang="en-US" dirty="0"/>
              <a:t>A simple VM as code from Visual Studio</a:t>
            </a:r>
          </a:p>
          <a:p>
            <a:r>
              <a:rPr lang="en-US" dirty="0"/>
              <a:t>A scaled set template demo</a:t>
            </a:r>
          </a:p>
          <a:p>
            <a:r>
              <a:rPr lang="en-US" dirty="0"/>
              <a:t>Add </a:t>
            </a:r>
            <a:r>
              <a:rPr lang="en-US" dirty="0" err="1"/>
              <a:t>dsc</a:t>
            </a:r>
            <a:r>
              <a:rPr lang="en-US" dirty="0"/>
              <a:t> extension demo</a:t>
            </a:r>
            <a:endParaRPr lang="en-CA" dirty="0"/>
          </a:p>
        </p:txBody>
      </p:sp>
    </p:spTree>
    <p:extLst>
      <p:ext uri="{BB962C8B-B14F-4D97-AF65-F5344CB8AC3E}">
        <p14:creationId xmlns:p14="http://schemas.microsoft.com/office/powerpoint/2010/main" val="270218927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pic>
        <p:nvPicPr>
          <p:cNvPr id="2" name="Picture 1" descr="Q_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25973" cy="6858000"/>
          </a:xfrm>
          <a:prstGeom prst="rect">
            <a:avLst/>
          </a:prstGeom>
        </p:spPr>
      </p:pic>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pic>
        <p:nvPicPr>
          <p:cNvPr id="24" name="Picture 23"/>
          <p:cNvPicPr>
            <a:picLocks noChangeAspect="1"/>
          </p:cNvPicPr>
          <p:nvPr/>
        </p:nvPicPr>
        <p:blipFill>
          <a:blip r:embed="rId19"/>
          <a:stretch>
            <a:fillRect/>
          </a:stretch>
        </p:blipFill>
        <p:spPr>
          <a:xfrm>
            <a:off x="6342144" y="3500708"/>
            <a:ext cx="658107" cy="577850"/>
          </a:xfrm>
          <a:prstGeom prst="rect">
            <a:avLst/>
          </a:prstGeom>
        </p:spPr>
      </p:pic>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31794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509457" y="1302458"/>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514889" y="2305495"/>
            <a:ext cx="3577456" cy="416451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32" name="Group 31"/>
          <p:cNvGrpSpPr/>
          <p:nvPr/>
        </p:nvGrpSpPr>
        <p:grpSpPr>
          <a:xfrm>
            <a:off x="1895072" y="2430674"/>
            <a:ext cx="817089" cy="687410"/>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627653" y="3131471"/>
            <a:ext cx="3351927"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Portals</a:t>
            </a:r>
          </a:p>
        </p:txBody>
      </p:sp>
      <p:grpSp>
        <p:nvGrpSpPr>
          <p:cNvPr id="37" name="Group 36"/>
          <p:cNvGrpSpPr/>
          <p:nvPr/>
        </p:nvGrpSpPr>
        <p:grpSpPr>
          <a:xfrm>
            <a:off x="650167" y="3933979"/>
            <a:ext cx="3351927" cy="109609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655151" y="5441793"/>
            <a:ext cx="3351927" cy="964899"/>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10.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9.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fee586e5-3c92-48eb-9898-42915e590ada"/>
    <ds:schemaRef ds:uri="http://www.w3.org/XML/1998/namespace"/>
    <ds:schemaRef ds:uri="http://purl.org/dc/te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16351</TotalTime>
  <Words>4307</Words>
  <Application>Microsoft Office PowerPoint</Application>
  <PresentationFormat>Widescreen</PresentationFormat>
  <Paragraphs>745</Paragraphs>
  <Slides>56</Slides>
  <Notes>34</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56</vt:i4>
      </vt:variant>
    </vt:vector>
  </HeadingPairs>
  <TitlesOfParts>
    <vt:vector size="86" baseType="lpstr">
      <vt:lpstr>MS PGothic</vt:lpstr>
      <vt:lpstr>宋体</vt:lpstr>
      <vt:lpstr>Arial</vt:lpstr>
      <vt:lpstr>Calibri</vt:lpstr>
      <vt:lpstr>Calibri Light</vt:lpstr>
      <vt:lpstr>Cambria</vt:lpstr>
      <vt:lpstr>Consolas</vt:lpstr>
      <vt:lpstr>Courier New</vt:lpstr>
      <vt:lpstr>Mangal</vt:lpstr>
      <vt:lpstr>Myriad Pro</vt:lpstr>
      <vt:lpstr>Segoe Pro Display Light</vt:lpstr>
      <vt:lpstr>Segoe Pro Display Semibold</vt:lpstr>
      <vt:lpstr>Segoe UI</vt:lpstr>
      <vt:lpstr>Segoe UI Black</vt:lpstr>
      <vt:lpstr>Segoe UI Light</vt:lpstr>
      <vt:lpstr>Segoe UI Semibold</vt:lpstr>
      <vt:lpstr>Verdana</vt:lpstr>
      <vt:lpstr>Wingdings</vt:lpstr>
      <vt:lpstr>1_Azure Event</vt:lpstr>
      <vt:lpstr>5-30711_TR22_BO_CT_Template</vt:lpstr>
      <vt:lpstr>1_5-30711_TR22_BO_CT_Template</vt:lpstr>
      <vt:lpstr>2_Azure Event</vt:lpstr>
      <vt:lpstr>5-30610_Microsoft_Ignite_Keynote_Template</vt:lpstr>
      <vt:lpstr>1_Windows Azure</vt:lpstr>
      <vt:lpstr>3_5-30610_Microsoft_Ignite_Keynote_Template</vt:lpstr>
      <vt:lpstr>1_COLOR TEMPLATE</vt:lpstr>
      <vt:lpstr>2_5-30711_TR22_BO_CT_Template</vt:lpstr>
      <vt:lpstr>1_5-30610_Microsoft_Ignite_Keynote_Template</vt:lpstr>
      <vt:lpstr>SQLintersection</vt:lpstr>
      <vt:lpstr>1_SQLintersection</vt:lpstr>
      <vt:lpstr>Azure IaaS</vt:lpstr>
      <vt:lpstr>Agenda</vt:lpstr>
      <vt:lpstr>Etienne Tremblay</vt:lpstr>
      <vt:lpstr>Your service</vt:lpstr>
      <vt:lpstr>PowerPoint Presentation</vt:lpstr>
      <vt:lpstr>PowerPoint Presentation</vt:lpstr>
      <vt:lpstr>Virtual Machines</vt:lpstr>
      <vt:lpstr>Azure Virtual Machines</vt:lpstr>
      <vt:lpstr>Provisioning VM</vt:lpstr>
      <vt:lpstr>New ways to create VMs</vt:lpstr>
      <vt:lpstr>VM Gallery</vt:lpstr>
      <vt:lpstr>Virtual Machine Sizes</vt:lpstr>
      <vt:lpstr>Scale-up options</vt:lpstr>
      <vt:lpstr>General Purpose Compute</vt:lpstr>
      <vt:lpstr>Key Improvements: Azure Virtual Machines (v2) </vt:lpstr>
      <vt:lpstr>NEW: VM Scale Sets</vt:lpstr>
      <vt:lpstr>What are Virtual Machine Scale Sets?</vt:lpstr>
      <vt:lpstr>VMs + Containers</vt:lpstr>
      <vt:lpstr>Containers</vt:lpstr>
      <vt:lpstr>Container Ecosystem via Docker</vt:lpstr>
      <vt:lpstr>Managing VMs using the Azure portal</vt:lpstr>
      <vt:lpstr>Managing VMs using the Azure PowerShell</vt:lpstr>
      <vt:lpstr>Image Mobility</vt:lpstr>
      <vt:lpstr>VM Extensions</vt:lpstr>
      <vt:lpstr>Add an extension to a VM instance</vt:lpstr>
      <vt:lpstr>Data Persistence</vt:lpstr>
      <vt:lpstr>Disks and Images</vt:lpstr>
      <vt:lpstr>Azure Files</vt:lpstr>
      <vt:lpstr>Azure Files Scenarios</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Virtual Networks</vt:lpstr>
      <vt:lpstr>Azure Virtual Networks</vt:lpstr>
      <vt:lpstr>Virtual Network Scenarios</vt:lpstr>
      <vt:lpstr>Cross-premises Connectivity</vt:lpstr>
      <vt:lpstr>Load balancing</vt:lpstr>
      <vt:lpstr>Traffic Manager</vt:lpstr>
      <vt:lpstr>Network Security Groups</vt:lpstr>
      <vt:lpstr>Azure Resource Manager</vt:lpstr>
      <vt:lpstr>Azure Resource Manager &amp; Resource Groups</vt:lpstr>
      <vt:lpstr>Azure Resource Manager (ARM)</vt:lpstr>
      <vt:lpstr>Azure Resource Manager Templates</vt:lpstr>
      <vt:lpstr>Management models for IaaS</vt:lpstr>
      <vt:lpstr>JSON files—simpler than they look Schema, content version, parameters, variables, resources, and outputs</vt:lpstr>
      <vt:lpstr>ARM Demo on GitHub</vt:lpstr>
      <vt:lpstr>ARM Demo from Visual Studio</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Etienne Tremblay</cp:lastModifiedBy>
  <cp:revision>81</cp:revision>
  <cp:lastPrinted>2014-03-26T17:46:13Z</cp:lastPrinted>
  <dcterms:created xsi:type="dcterms:W3CDTF">2015-04-27T14:53:15Z</dcterms:created>
  <dcterms:modified xsi:type="dcterms:W3CDTF">2016-03-29T15:52:25Z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